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340" r:id="rId2"/>
    <p:sldId id="445" r:id="rId3"/>
    <p:sldId id="466" r:id="rId4"/>
    <p:sldId id="467" r:id="rId5"/>
    <p:sldId id="468" r:id="rId6"/>
    <p:sldId id="471" r:id="rId7"/>
    <p:sldId id="332" r:id="rId8"/>
    <p:sldId id="446" r:id="rId9"/>
    <p:sldId id="472" r:id="rId10"/>
    <p:sldId id="447" r:id="rId11"/>
    <p:sldId id="438" r:id="rId12"/>
    <p:sldId id="477" r:id="rId13"/>
    <p:sldId id="454" r:id="rId14"/>
    <p:sldId id="469" r:id="rId15"/>
    <p:sldId id="475" r:id="rId16"/>
    <p:sldId id="402" r:id="rId17"/>
    <p:sldId id="383" r:id="rId18"/>
    <p:sldId id="382" r:id="rId19"/>
    <p:sldId id="452" r:id="rId20"/>
    <p:sldId id="451" r:id="rId21"/>
    <p:sldId id="458" r:id="rId22"/>
    <p:sldId id="459" r:id="rId23"/>
    <p:sldId id="460" r:id="rId24"/>
    <p:sldId id="461" r:id="rId25"/>
    <p:sldId id="448" r:id="rId26"/>
    <p:sldId id="462" r:id="rId27"/>
    <p:sldId id="457" r:id="rId28"/>
    <p:sldId id="455" r:id="rId29"/>
    <p:sldId id="456" r:id="rId30"/>
    <p:sldId id="478" r:id="rId31"/>
    <p:sldId id="428" r:id="rId32"/>
    <p:sldId id="463" r:id="rId33"/>
    <p:sldId id="398" r:id="rId34"/>
    <p:sldId id="465" r:id="rId35"/>
    <p:sldId id="473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E4"/>
    <a:srgbClr val="89C32D"/>
    <a:srgbClr val="43AC9B"/>
    <a:srgbClr val="3365FA"/>
    <a:srgbClr val="4BACC5"/>
    <a:srgbClr val="671B66"/>
    <a:srgbClr val="2DFF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5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92B77-B8C5-004C-9FEB-27000ADA313E}" type="datetimeFigureOut">
              <a:rPr lang="en-US" smtClean="0"/>
              <a:t>10/2/17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7B7FD-FD90-2949-B8C1-3EFE47BB5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1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4BC80F-FE84-374C-97BA-7CBA413D580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67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7B7FD-FD90-2949-B8C1-3EFE47BB530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21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7B7FD-FD90-2949-B8C1-3EFE47BB530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21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7930-B5BE-444E-A60A-BFE6F415D812}" type="datetimeFigureOut">
              <a:rPr lang="en-US" smtClean="0"/>
              <a:t>10/2/17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DE34-8B71-F64E-91BC-5C47BA8E2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91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7930-B5BE-444E-A60A-BFE6F415D812}" type="datetimeFigureOut">
              <a:rPr lang="en-US" smtClean="0"/>
              <a:t>10/2/17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DE34-8B71-F64E-91BC-5C47BA8E2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5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7930-B5BE-444E-A60A-BFE6F415D812}" type="datetimeFigureOut">
              <a:rPr lang="en-US" smtClean="0"/>
              <a:t>10/2/17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DE34-8B71-F64E-91BC-5C47BA8E2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70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1178378" y="2111149"/>
            <a:ext cx="6550500" cy="15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178378" y="4193149"/>
            <a:ext cx="6550500" cy="10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/>
          <p:nvPr/>
        </p:nvSpPr>
        <p:spPr>
          <a:xfrm>
            <a:off x="1295200" y="1379215"/>
            <a:ext cx="574499" cy="765999"/>
          </a:xfrm>
          <a:prstGeom prst="rect">
            <a:avLst/>
          </a:prstGeom>
          <a:solidFill>
            <a:srgbClr val="182A2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182A2E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1176778" y="2272815"/>
            <a:ext cx="6419400" cy="109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Font typeface="Montserrat"/>
              <a:defRPr sz="3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SzPct val="100000"/>
              <a:buFont typeface="Montserrat"/>
              <a:defRPr sz="3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buSzPct val="100000"/>
              <a:buFont typeface="Montserrat"/>
              <a:defRPr sz="3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buSzPct val="100000"/>
              <a:buFont typeface="Montserrat"/>
              <a:defRPr sz="3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buSzPct val="100000"/>
              <a:buFont typeface="Montserrat"/>
              <a:defRPr sz="3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buSzPct val="100000"/>
              <a:buFont typeface="Montserrat"/>
              <a:defRPr sz="3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buSzPct val="100000"/>
              <a:buFont typeface="Montserrat"/>
              <a:defRPr sz="3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buSzPct val="100000"/>
              <a:buFont typeface="Montserrat"/>
              <a:defRPr sz="3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SzPct val="100000"/>
              <a:buFont typeface="Montserrat"/>
              <a:defRPr sz="3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7" name="Shape 17"/>
          <p:cNvSpPr/>
          <p:nvPr/>
        </p:nvSpPr>
        <p:spPr>
          <a:xfrm>
            <a:off x="1295200" y="1379215"/>
            <a:ext cx="574499" cy="765999"/>
          </a:xfrm>
          <a:prstGeom prst="rect">
            <a:avLst/>
          </a:prstGeom>
          <a:solidFill>
            <a:srgbClr val="182A2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1434145" y="1626309"/>
            <a:ext cx="296600" cy="271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noFill/>
                <a:latin typeface="Montserrat"/>
              </a:rPr>
              <a:t>“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7930-B5BE-444E-A60A-BFE6F415D812}" type="datetimeFigureOut">
              <a:rPr lang="en-US" smtClean="0"/>
              <a:t>10/2/17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DE34-8B71-F64E-91BC-5C47BA8E2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10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7930-B5BE-444E-A60A-BFE6F415D812}" type="datetimeFigureOut">
              <a:rPr lang="en-US" smtClean="0"/>
              <a:t>10/2/17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DE34-8B71-F64E-91BC-5C47BA8E2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38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7930-B5BE-444E-A60A-BFE6F415D812}" type="datetimeFigureOut">
              <a:rPr lang="en-US" smtClean="0"/>
              <a:t>10/2/17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DE34-8B71-F64E-91BC-5C47BA8E2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45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7930-B5BE-444E-A60A-BFE6F415D812}" type="datetimeFigureOut">
              <a:rPr lang="en-US" smtClean="0"/>
              <a:t>10/2/17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DE34-8B71-F64E-91BC-5C47BA8E2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1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7930-B5BE-444E-A60A-BFE6F415D812}" type="datetimeFigureOut">
              <a:rPr lang="en-US" smtClean="0"/>
              <a:t>10/2/17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DE34-8B71-F64E-91BC-5C47BA8E2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1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7930-B5BE-444E-A60A-BFE6F415D812}" type="datetimeFigureOut">
              <a:rPr lang="en-US" smtClean="0"/>
              <a:t>10/2/17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DE34-8B71-F64E-91BC-5C47BA8E2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99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7930-B5BE-444E-A60A-BFE6F415D812}" type="datetimeFigureOut">
              <a:rPr lang="en-US" smtClean="0"/>
              <a:t>10/2/17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DE34-8B71-F64E-91BC-5C47BA8E2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85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7930-B5BE-444E-A60A-BFE6F415D812}" type="datetimeFigureOut">
              <a:rPr lang="en-US" smtClean="0"/>
              <a:t>10/2/17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DE34-8B71-F64E-91BC-5C47BA8E2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92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57930-B5BE-444E-A60A-BFE6F415D812}" type="datetimeFigureOut">
              <a:rPr lang="en-US" smtClean="0"/>
              <a:t>10/2/17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3DE34-8B71-F64E-91BC-5C47BA8E2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6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UcCD3lXYlTk" TargetMode="Externa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3673977" y="538220"/>
            <a:ext cx="1868633" cy="775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lnSpc>
                <a:spcPts val="2600"/>
              </a:lnSpc>
            </a:pPr>
            <a:r>
              <a:rPr sz="28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@rmchase</a:t>
            </a:r>
          </a:p>
          <a:p>
            <a:pPr lvl="0">
              <a:lnSpc>
                <a:spcPts val="2600"/>
              </a:lnSpc>
            </a:pPr>
            <a:endParaRPr sz="28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0" name="pasted-image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951" y="483129"/>
            <a:ext cx="489050" cy="48905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878920" y="1676681"/>
            <a:ext cx="547983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Fear &amp; Optimism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</a:rPr>
              <a:t>a</a:t>
            </a:r>
            <a:r>
              <a:rPr lang="en-US" sz="6000" dirty="0" smtClean="0">
                <a:solidFill>
                  <a:schemeClr val="bg1"/>
                </a:solidFill>
              </a:rPr>
              <a:t>bout 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Our Future</a:t>
            </a:r>
          </a:p>
        </p:txBody>
      </p:sp>
    </p:spTree>
    <p:extLst>
      <p:ext uri="{BB962C8B-B14F-4D97-AF65-F5344CB8AC3E}">
        <p14:creationId xmlns:p14="http://schemas.microsoft.com/office/powerpoint/2010/main" val="170290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attletraffic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26" y="-1365908"/>
            <a:ext cx="9267989" cy="8223909"/>
          </a:xfrm>
          <a:prstGeom prst="rect">
            <a:avLst/>
          </a:prstGeom>
          <a:solidFill>
            <a:schemeClr val="tx1">
              <a:alpha val="26000"/>
            </a:schemeClr>
          </a:solidFill>
        </p:spPr>
      </p:pic>
      <p:pic>
        <p:nvPicPr>
          <p:cNvPr id="3" name="Picture 2" descr="blue-sky-clou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29000"/>
            <a:ext cx="9144000" cy="6858000"/>
          </a:xfrm>
          <a:prstGeom prst="rect">
            <a:avLst/>
          </a:prstGeom>
        </p:spPr>
      </p:pic>
      <p:sp>
        <p:nvSpPr>
          <p:cNvPr id="2" name="Text Placeholder 1"/>
          <p:cNvSpPr txBox="1">
            <a:spLocks/>
          </p:cNvSpPr>
          <p:nvPr/>
        </p:nvSpPr>
        <p:spPr>
          <a:xfrm>
            <a:off x="-74078" y="-142617"/>
            <a:ext cx="9218078" cy="35716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∎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□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▪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>
              <a:buClrTx/>
              <a:buSzTx/>
              <a:buFont typeface="Montserrat"/>
              <a:buNone/>
            </a:pPr>
            <a:endParaRPr lang="en-US" sz="4800" dirty="0" smtClean="0"/>
          </a:p>
          <a:p>
            <a:pPr algn="ctr">
              <a:buClrTx/>
              <a:buSzTx/>
              <a:buNone/>
            </a:pPr>
            <a:r>
              <a:rPr lang="en-US" sz="4000" dirty="0" smtClean="0">
                <a:solidFill>
                  <a:schemeClr val="tx1"/>
                </a:solidFill>
              </a:rPr>
              <a:t>By </a:t>
            </a:r>
            <a:r>
              <a:rPr lang="en-US" sz="4000" dirty="0">
                <a:solidFill>
                  <a:schemeClr val="tx1"/>
                </a:solidFill>
              </a:rPr>
              <a:t>fixing NOW the </a:t>
            </a:r>
            <a:r>
              <a:rPr lang="en-US" sz="4000" dirty="0" smtClean="0">
                <a:solidFill>
                  <a:schemeClr val="tx1"/>
                </a:solidFill>
              </a:rPr>
              <a:t>problems</a:t>
            </a:r>
            <a:endParaRPr lang="en-US" sz="4000" dirty="0">
              <a:solidFill>
                <a:schemeClr val="tx1"/>
              </a:solidFill>
            </a:endParaRPr>
          </a:p>
          <a:p>
            <a:pPr algn="ctr">
              <a:buClrTx/>
              <a:buSzTx/>
              <a:buNone/>
            </a:pPr>
            <a:r>
              <a:rPr lang="en-US" sz="4000" dirty="0">
                <a:solidFill>
                  <a:schemeClr val="tx1"/>
                </a:solidFill>
              </a:rPr>
              <a:t>that have us currently living in </a:t>
            </a:r>
          </a:p>
          <a:p>
            <a:pPr algn="ctr">
              <a:buClrTx/>
              <a:buSzTx/>
              <a:buNone/>
            </a:pPr>
            <a:r>
              <a:rPr lang="en-US" sz="4000" dirty="0">
                <a:solidFill>
                  <a:schemeClr val="tx1"/>
                </a:solidFill>
              </a:rPr>
              <a:t>transport HELL</a:t>
            </a:r>
          </a:p>
          <a:p>
            <a:pPr algn="ctr">
              <a:buClrTx/>
              <a:buSzTx/>
              <a:buFont typeface="Montserrat"/>
              <a:buNone/>
            </a:pPr>
            <a:endParaRPr lang="en-US" sz="4000" dirty="0" smtClean="0"/>
          </a:p>
          <a:p>
            <a:pPr algn="ctr">
              <a:buClrTx/>
              <a:buSzTx/>
              <a:buFont typeface="Montserrat"/>
              <a:buNone/>
            </a:pPr>
            <a:endParaRPr lang="en-US" sz="1600" b="0" dirty="0" smtClean="0"/>
          </a:p>
          <a:p>
            <a:pPr algn="ctr">
              <a:buClrTx/>
              <a:buSzTx/>
              <a:buFont typeface="Montserrat"/>
              <a:buNone/>
            </a:pPr>
            <a:endParaRPr lang="en-US" sz="4000" b="0" dirty="0" smtClean="0"/>
          </a:p>
          <a:p>
            <a:pPr>
              <a:buClrTx/>
              <a:buSzTx/>
              <a:buFont typeface="Montserrat"/>
              <a:buNone/>
            </a:pPr>
            <a:endParaRPr lang="en-US" sz="4000" b="0" dirty="0" smtClean="0"/>
          </a:p>
          <a:p>
            <a:pPr>
              <a:buClrTx/>
              <a:buSzTx/>
              <a:buFont typeface="Montserrat"/>
              <a:buNone/>
            </a:pPr>
            <a:endParaRPr lang="en-US" sz="4000" b="0" dirty="0" smtClean="0"/>
          </a:p>
          <a:p>
            <a:pPr>
              <a:buClrTx/>
              <a:buSzTx/>
              <a:buFont typeface="Montserrat"/>
              <a:buNone/>
            </a:pPr>
            <a:endParaRPr lang="en-US" sz="1600" b="0" dirty="0"/>
          </a:p>
        </p:txBody>
      </p:sp>
      <p:sp>
        <p:nvSpPr>
          <p:cNvPr id="6" name="TextBox 5"/>
          <p:cNvSpPr txBox="1"/>
          <p:nvPr/>
        </p:nvSpPr>
        <p:spPr>
          <a:xfrm>
            <a:off x="3155499" y="432562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65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9-30 at 2.41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525" y="0"/>
            <a:ext cx="2989113" cy="6858000"/>
          </a:xfrm>
          <a:prstGeom prst="rect">
            <a:avLst/>
          </a:prstGeom>
        </p:spPr>
      </p:pic>
      <p:pic>
        <p:nvPicPr>
          <p:cNvPr id="2" name="Picture 1" descr="10 Points WRI English 25 September 201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08" y="0"/>
            <a:ext cx="4903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6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 txBox="1">
            <a:spLocks/>
          </p:cNvSpPr>
          <p:nvPr/>
        </p:nvSpPr>
        <p:spPr>
          <a:xfrm>
            <a:off x="496974" y="0"/>
            <a:ext cx="7965411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∎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□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▪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>
              <a:buClrTx/>
              <a:buSzTx/>
              <a:buFont typeface="Montserrat"/>
              <a:buNone/>
            </a:pPr>
            <a:endParaRPr lang="en-US" sz="4800" dirty="0" smtClean="0"/>
          </a:p>
          <a:p>
            <a:pPr>
              <a:buClrTx/>
              <a:buSzTx/>
              <a:buFont typeface="Montserrat"/>
              <a:buNone/>
            </a:pPr>
            <a:r>
              <a:rPr lang="en-US" sz="4000" dirty="0" smtClean="0"/>
              <a:t>4/10 points:</a:t>
            </a:r>
          </a:p>
          <a:p>
            <a:pPr algn="ctr">
              <a:buClrTx/>
              <a:buSzTx/>
              <a:buFont typeface="Montserrat"/>
              <a:buNone/>
            </a:pPr>
            <a:endParaRPr lang="en-US" sz="4000" dirty="0" smtClean="0"/>
          </a:p>
          <a:p>
            <a:pPr marL="457200" indent="-457200">
              <a:buClrTx/>
              <a:buSzTx/>
            </a:pPr>
            <a:r>
              <a:rPr lang="en-US" sz="2800" dirty="0"/>
              <a:t>Transition to zero emission</a:t>
            </a:r>
          </a:p>
          <a:p>
            <a:pPr marL="457200" indent="-457200">
              <a:buClrTx/>
              <a:buSzTx/>
            </a:pPr>
            <a:endParaRPr lang="en-US" sz="2800" dirty="0" smtClean="0"/>
          </a:p>
          <a:p>
            <a:pPr marL="457200" indent="-457200">
              <a:buClrTx/>
              <a:buSzTx/>
            </a:pPr>
            <a:r>
              <a:rPr lang="en-US" sz="2800" dirty="0" smtClean="0"/>
              <a:t>Encourage efficient use of space and assets</a:t>
            </a:r>
            <a:endParaRPr lang="en-US" sz="2800" dirty="0" smtClean="0"/>
          </a:p>
          <a:p>
            <a:pPr>
              <a:buClrTx/>
              <a:buSzTx/>
              <a:buNone/>
            </a:pPr>
            <a:endParaRPr lang="en-US" sz="2800" dirty="0"/>
          </a:p>
          <a:p>
            <a:pPr marL="457200" indent="-457200">
              <a:buClrTx/>
              <a:buSzTx/>
            </a:pPr>
            <a:r>
              <a:rPr lang="en-US" sz="2800" dirty="0" smtClean="0"/>
              <a:t>Seek fair user fees across all modes</a:t>
            </a:r>
          </a:p>
          <a:p>
            <a:pPr marL="457200" indent="-457200">
              <a:buClrTx/>
              <a:buSzTx/>
            </a:pPr>
            <a:endParaRPr lang="en-US" sz="2800" dirty="0" smtClean="0"/>
          </a:p>
          <a:p>
            <a:pPr marL="457200" indent="-457200">
              <a:buClrTx/>
              <a:buSzTx/>
            </a:pPr>
            <a:r>
              <a:rPr lang="en-US" sz="2800" dirty="0" smtClean="0"/>
              <a:t> </a:t>
            </a:r>
            <a:r>
              <a:rPr lang="en-US" sz="2800" dirty="0" smtClean="0"/>
              <a:t>Deliver public benefits via open data</a:t>
            </a:r>
            <a:endParaRPr lang="en-US" sz="1600" b="0" dirty="0" smtClean="0"/>
          </a:p>
          <a:p>
            <a:pPr algn="ctr">
              <a:buClrTx/>
              <a:buSzTx/>
              <a:buFont typeface="Montserrat"/>
              <a:buNone/>
            </a:pPr>
            <a:endParaRPr lang="en-US" sz="1600" b="0" dirty="0" smtClean="0"/>
          </a:p>
          <a:p>
            <a:pPr>
              <a:buClrTx/>
              <a:buSzTx/>
              <a:buFont typeface="Montserrat"/>
              <a:buNone/>
            </a:pPr>
            <a:endParaRPr lang="en-US" sz="1600" b="0" dirty="0"/>
          </a:p>
          <a:p>
            <a:pPr>
              <a:buClrTx/>
              <a:buSzTx/>
              <a:buFont typeface="Montserrat"/>
              <a:buNone/>
            </a:pPr>
            <a:endParaRPr lang="en-US" sz="1600" b="0" dirty="0" smtClean="0"/>
          </a:p>
          <a:p>
            <a:pPr>
              <a:buClrTx/>
              <a:buSzTx/>
              <a:buFont typeface="Montserrat"/>
              <a:buNone/>
            </a:pP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2705291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AC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9-30 at 2.48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9" y="207212"/>
            <a:ext cx="9144000" cy="64551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51479"/>
            <a:ext cx="4227378" cy="3293209"/>
          </a:xfrm>
          <a:prstGeom prst="rect">
            <a:avLst/>
          </a:prstGeom>
          <a:solidFill>
            <a:srgbClr val="FFFDE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Start with intensively used vehicles!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800" b="1" dirty="0" smtClean="0"/>
              <a:t>Buses</a:t>
            </a:r>
          </a:p>
          <a:p>
            <a:pPr algn="ctr"/>
            <a:r>
              <a:rPr lang="en-US" sz="2800" b="1" dirty="0" smtClean="0"/>
              <a:t>Taxis</a:t>
            </a:r>
          </a:p>
          <a:p>
            <a:pPr algn="ctr"/>
            <a:r>
              <a:rPr lang="en-US" sz="2800" b="1" dirty="0" smtClean="0"/>
              <a:t>Utility</a:t>
            </a:r>
          </a:p>
          <a:p>
            <a:pPr algn="ctr"/>
            <a:r>
              <a:rPr lang="en-US" sz="2800" b="1" dirty="0" smtClean="0"/>
              <a:t>Delivery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 smtClean="0"/>
              <a:t>Have goals for all vehicles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21313" y="6131461"/>
            <a:ext cx="5373634" cy="923330"/>
          </a:xfrm>
          <a:prstGeom prst="rect">
            <a:avLst/>
          </a:prstGeom>
          <a:solidFill>
            <a:srgbClr val="43AC9B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POLLUTED AIR: </a:t>
            </a:r>
            <a:r>
              <a:rPr lang="en-US" b="1" dirty="0">
                <a:solidFill>
                  <a:srgbClr val="000000"/>
                </a:solidFill>
              </a:rPr>
              <a:t>7 million premature deaths per year, </a:t>
            </a:r>
            <a:endParaRPr lang="en-US" b="1" dirty="0" smtClean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50</a:t>
            </a:r>
            <a:r>
              <a:rPr lang="en-US" b="1" dirty="0">
                <a:solidFill>
                  <a:srgbClr val="000000"/>
                </a:solidFill>
              </a:rPr>
              <a:t>% linked to transport</a:t>
            </a: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219757" y="207212"/>
            <a:ext cx="6556446" cy="5915846"/>
            <a:chOff x="1219757" y="207212"/>
            <a:chExt cx="6556446" cy="5915846"/>
          </a:xfrm>
        </p:grpSpPr>
        <p:sp>
          <p:nvSpPr>
            <p:cNvPr id="4" name="Donut 3"/>
            <p:cNvSpPr/>
            <p:nvPr/>
          </p:nvSpPr>
          <p:spPr>
            <a:xfrm>
              <a:off x="2200919" y="3158482"/>
              <a:ext cx="1954953" cy="1002694"/>
            </a:xfrm>
            <a:prstGeom prst="donut">
              <a:avLst>
                <a:gd name="adj" fmla="val 7381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Oval Callout 4"/>
            <p:cNvSpPr/>
            <p:nvPr/>
          </p:nvSpPr>
          <p:spPr>
            <a:xfrm flipV="1">
              <a:off x="3425345" y="4461979"/>
              <a:ext cx="3863760" cy="1661079"/>
            </a:xfrm>
            <a:prstGeom prst="wedgeEllipseCallout">
              <a:avLst>
                <a:gd name="adj1" fmla="val -39991"/>
                <a:gd name="adj2" fmla="val 67045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/>
                <a:t>W    </a:t>
              </a:r>
              <a:endParaRPr lang="en-US" dirty="0"/>
            </a:p>
          </p:txBody>
        </p:sp>
        <p:sp>
          <p:nvSpPr>
            <p:cNvPr id="6" name="Donut 5"/>
            <p:cNvSpPr/>
            <p:nvPr/>
          </p:nvSpPr>
          <p:spPr>
            <a:xfrm>
              <a:off x="1219757" y="207212"/>
              <a:ext cx="3007621" cy="1179846"/>
            </a:xfrm>
            <a:prstGeom prst="donut">
              <a:avLst>
                <a:gd name="adj" fmla="val 7381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735141" y="4778476"/>
              <a:ext cx="40410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When AVs arrive, </a:t>
              </a:r>
              <a:br>
                <a:rPr lang="en-US" dirty="0" smtClean="0"/>
              </a:br>
              <a:r>
                <a:rPr lang="en-US" dirty="0" smtClean="0"/>
                <a:t>shared ones would have to be ZEV;  maybe personal ones too.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12839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AC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9-30 at 2.47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9144000" cy="64887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7597" y="551479"/>
            <a:ext cx="3792943" cy="3509424"/>
          </a:xfrm>
          <a:prstGeom prst="rect">
            <a:avLst/>
          </a:prstGeom>
          <a:solidFill>
            <a:srgbClr val="43AC9B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7597" y="5962319"/>
            <a:ext cx="5273877" cy="646331"/>
          </a:xfrm>
          <a:prstGeom prst="rect">
            <a:avLst/>
          </a:prstGeom>
          <a:solidFill>
            <a:srgbClr val="43AC9B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ROAD CRASHES: </a:t>
            </a:r>
            <a:r>
              <a:rPr lang="en-US" b="1" dirty="0"/>
              <a:t>1.2 million deaths per year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298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lkThisW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114300"/>
            <a:ext cx="8089900" cy="6629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721602" y="6373710"/>
            <a:ext cx="888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Karl </a:t>
            </a:r>
            <a:r>
              <a:rPr lang="en-US" dirty="0" err="1" smtClean="0">
                <a:solidFill>
                  <a:schemeClr val="bg1"/>
                </a:solidFill>
              </a:rPr>
              <a:t>Jilg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5372752" y="3896372"/>
            <a:ext cx="33620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OBESITY</a:t>
            </a:r>
            <a:r>
              <a:rPr lang="en-US" sz="2000" b="1" dirty="0"/>
              <a:t> linked to LACK OF PHYSICAL ACTIVITY</a:t>
            </a:r>
            <a:r>
              <a:rPr lang="en-US" sz="2000" b="1" dirty="0" smtClean="0"/>
              <a:t>: 2.8m adult </a:t>
            </a:r>
            <a:r>
              <a:rPr lang="en-US" sz="2000" b="1" dirty="0"/>
              <a:t>deaths per year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774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8-15 at 1.05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49" y="101603"/>
            <a:ext cx="8864600" cy="6642100"/>
          </a:xfrm>
          <a:prstGeom prst="rect">
            <a:avLst/>
          </a:prstGeom>
        </p:spPr>
      </p:pic>
      <p:pic>
        <p:nvPicPr>
          <p:cNvPr id="6" name="Picture 5" descr="Screen Shot 2015-08-15 at 1.04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00" y="76203"/>
            <a:ext cx="8864600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89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ace-Required-to-Transport-60-Peop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313" y="0"/>
            <a:ext cx="9437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71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11-01 at 10.58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75" y="0"/>
            <a:ext cx="924642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5739" y="1512973"/>
            <a:ext cx="3097690" cy="535531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33431" y="1546476"/>
            <a:ext cx="3035737" cy="535531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034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20" y="-47627"/>
            <a:ext cx="9218079" cy="7032627"/>
          </a:xfrm>
          <a:prstGeom prst="rect">
            <a:avLst/>
          </a:prstGeom>
          <a:solidFill>
            <a:srgbClr val="F8C028"/>
          </a:solidFill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∎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□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▪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buClrTx/>
              <a:buSzTx/>
              <a:buFont typeface="Montserrat"/>
              <a:buNone/>
            </a:pPr>
            <a:endParaRPr lang="en-US" sz="1600" b="0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21" y="-1"/>
            <a:ext cx="9218078" cy="68580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∎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□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▪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>
              <a:buClrTx/>
              <a:buSzTx/>
              <a:buFont typeface="Montserrat"/>
              <a:buNone/>
            </a:pPr>
            <a:endParaRPr lang="en-US" sz="4800" dirty="0" smtClean="0"/>
          </a:p>
          <a:p>
            <a:pPr algn="ctr">
              <a:buClrTx/>
              <a:buSzTx/>
              <a:buNone/>
            </a:pPr>
            <a:r>
              <a:rPr lang="en-US" sz="4000" dirty="0" smtClean="0"/>
              <a:t>(inefficient) USE OF </a:t>
            </a:r>
            <a:r>
              <a:rPr lang="en-US" sz="4000" dirty="0">
                <a:solidFill>
                  <a:srgbClr val="FF0000"/>
                </a:solidFill>
              </a:rPr>
              <a:t>SPACE</a:t>
            </a:r>
            <a:r>
              <a:rPr lang="en-US" sz="4000" dirty="0"/>
              <a:t> TODAY </a:t>
            </a:r>
            <a:endParaRPr lang="en-US" sz="4000" dirty="0" smtClean="0"/>
          </a:p>
          <a:p>
            <a:pPr algn="ctr">
              <a:buClrTx/>
              <a:buSzTx/>
              <a:buFont typeface="Montserrat"/>
              <a:buNone/>
            </a:pPr>
            <a:endParaRPr lang="en-US" sz="4000" dirty="0"/>
          </a:p>
          <a:p>
            <a:pPr algn="ctr">
              <a:buClrTx/>
              <a:buSzTx/>
              <a:buFont typeface="Montserrat"/>
              <a:buNone/>
            </a:pPr>
            <a:endParaRPr lang="en-US" sz="1600" b="0" dirty="0" smtClean="0"/>
          </a:p>
          <a:p>
            <a:pPr>
              <a:buClrTx/>
              <a:buSzTx/>
              <a:buFont typeface="Montserrat"/>
              <a:buNone/>
            </a:pPr>
            <a:endParaRPr lang="en-US" sz="1600" b="0" dirty="0"/>
          </a:p>
          <a:p>
            <a:pPr>
              <a:buClrTx/>
              <a:buSzTx/>
              <a:buFont typeface="Montserrat"/>
              <a:buNone/>
            </a:pPr>
            <a:endParaRPr lang="en-US" sz="1600" b="0" dirty="0" smtClean="0"/>
          </a:p>
          <a:p>
            <a:pPr>
              <a:buClrTx/>
              <a:buSzTx/>
              <a:buFont typeface="Montserrat"/>
              <a:buNone/>
            </a:pPr>
            <a:endParaRPr lang="en-US" sz="1600" b="0" dirty="0"/>
          </a:p>
        </p:txBody>
      </p:sp>
      <p:pic>
        <p:nvPicPr>
          <p:cNvPr id="4" name="Picture 3" descr="Screen Shot 2017-09-30 at 2.26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86" y="2223062"/>
            <a:ext cx="7515268" cy="4751922"/>
          </a:xfrm>
          <a:prstGeom prst="rect">
            <a:avLst/>
          </a:prstGeom>
        </p:spPr>
      </p:pic>
      <p:pic>
        <p:nvPicPr>
          <p:cNvPr id="3" name="Picture 2" descr="B-OejyYIMAAx9w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85" y="2106078"/>
            <a:ext cx="7515269" cy="563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72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20" y="-47627"/>
            <a:ext cx="9218079" cy="7032627"/>
          </a:xfrm>
          <a:prstGeom prst="rect">
            <a:avLst/>
          </a:prstGeom>
          <a:solidFill>
            <a:srgbClr val="F8C028"/>
          </a:solidFill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∎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□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▪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buClrTx/>
              <a:buSzTx/>
              <a:buFont typeface="Montserrat"/>
              <a:buNone/>
            </a:pPr>
            <a:endParaRPr lang="en-US" sz="1600" b="0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20" y="-42235"/>
            <a:ext cx="9218079" cy="25291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∎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□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▪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>
              <a:buClrTx/>
              <a:buSzTx/>
              <a:buFont typeface="Montserrat"/>
              <a:buNone/>
            </a:pPr>
            <a:endParaRPr lang="en-US" sz="4800" dirty="0"/>
          </a:p>
          <a:p>
            <a:pPr algn="ctr">
              <a:buClrTx/>
              <a:buSzTx/>
              <a:buFont typeface="Montserrat"/>
              <a:buNone/>
            </a:pPr>
            <a:r>
              <a:rPr lang="en-US" sz="4000" dirty="0" smtClean="0"/>
              <a:t>I’ve been deeply worried </a:t>
            </a:r>
          </a:p>
          <a:p>
            <a:pPr algn="ctr">
              <a:buClrTx/>
              <a:buSzTx/>
              <a:buFont typeface="Montserrat"/>
              <a:buNone/>
            </a:pPr>
            <a:r>
              <a:rPr lang="en-US" sz="4000" dirty="0" smtClean="0"/>
              <a:t>about the implications </a:t>
            </a:r>
            <a:r>
              <a:rPr lang="en-US" sz="4000" dirty="0"/>
              <a:t>o</a:t>
            </a:r>
            <a:r>
              <a:rPr lang="en-US" sz="4000" dirty="0" smtClean="0"/>
              <a:t>f </a:t>
            </a:r>
            <a:br>
              <a:rPr lang="en-US" sz="4000" dirty="0" smtClean="0"/>
            </a:br>
            <a:r>
              <a:rPr lang="en-US" sz="4000" dirty="0" smtClean="0"/>
              <a:t>CLIMATE CHANGE</a:t>
            </a:r>
          </a:p>
          <a:p>
            <a:pPr algn="ctr">
              <a:buClrTx/>
              <a:buSzTx/>
              <a:buFont typeface="Montserrat"/>
              <a:buNone/>
            </a:pPr>
            <a:endParaRPr lang="en-US" sz="4000" dirty="0"/>
          </a:p>
          <a:p>
            <a:pPr algn="ctr">
              <a:buClrTx/>
              <a:buSzTx/>
              <a:buFont typeface="Montserrat"/>
              <a:buNone/>
            </a:pPr>
            <a:r>
              <a:rPr lang="en-US" sz="4000" dirty="0" smtClean="0"/>
              <a:t>and</a:t>
            </a:r>
          </a:p>
          <a:p>
            <a:pPr algn="ctr">
              <a:buClrTx/>
              <a:buSzTx/>
              <a:buFont typeface="Montserrat"/>
              <a:buNone/>
            </a:pPr>
            <a:endParaRPr lang="en-US" sz="4000" dirty="0" smtClean="0"/>
          </a:p>
          <a:p>
            <a:pPr algn="ctr">
              <a:buClrTx/>
              <a:buSzTx/>
              <a:buFont typeface="Montserrat"/>
              <a:buNone/>
            </a:pPr>
            <a:r>
              <a:rPr lang="en-US" sz="4000" dirty="0" smtClean="0"/>
              <a:t>AUTONOMOUS VEHICLES </a:t>
            </a:r>
            <a:br>
              <a:rPr lang="en-US" sz="4000" dirty="0" smtClean="0"/>
            </a:br>
            <a:endParaRPr lang="en-US" sz="1600" b="0" dirty="0" smtClean="0"/>
          </a:p>
          <a:p>
            <a:pPr algn="ctr">
              <a:buClrTx/>
              <a:buSzTx/>
              <a:buFont typeface="Montserrat"/>
              <a:buNone/>
            </a:pPr>
            <a:endParaRPr lang="en-US" sz="1600" b="0" dirty="0" smtClean="0"/>
          </a:p>
          <a:p>
            <a:pPr>
              <a:buClrTx/>
              <a:buSzTx/>
              <a:buFont typeface="Montserrat"/>
              <a:buNone/>
            </a:pPr>
            <a:endParaRPr lang="en-US" sz="1600" b="0" dirty="0"/>
          </a:p>
          <a:p>
            <a:pPr>
              <a:buClrTx/>
              <a:buSzTx/>
              <a:buFont typeface="Montserrat"/>
              <a:buNone/>
            </a:pPr>
            <a:endParaRPr lang="en-US" sz="1600" b="0" dirty="0" smtClean="0"/>
          </a:p>
          <a:p>
            <a:pPr>
              <a:buClrTx/>
              <a:buSzTx/>
              <a:buFont typeface="Montserrat"/>
              <a:buNone/>
            </a:pP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957805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9-30 at 2.29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3772"/>
            <a:ext cx="9144000" cy="58009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94622"/>
            <a:ext cx="895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MAKING SPACE FOR EFFICIENT MODES WITH LANE ALLOCATION</a:t>
            </a:r>
          </a:p>
          <a:p>
            <a:r>
              <a:rPr lang="en-US" dirty="0" smtClean="0"/>
              <a:t>SHARED TRANSPORT                           CYCLE                                            PRIVATE CARS</a:t>
            </a:r>
          </a:p>
          <a:p>
            <a:r>
              <a:rPr lang="en-US" dirty="0" smtClean="0"/>
              <a:t>50 people  by 🚌                                   20 people by 🚲                          6 people by 🚗. </a:t>
            </a:r>
            <a:endParaRPr lang="en-US" dirty="0"/>
          </a:p>
        </p:txBody>
      </p:sp>
      <p:sp>
        <p:nvSpPr>
          <p:cNvPr id="5" name="Donut 4"/>
          <p:cNvSpPr/>
          <p:nvPr/>
        </p:nvSpPr>
        <p:spPr>
          <a:xfrm>
            <a:off x="6232457" y="1938538"/>
            <a:ext cx="3609144" cy="2957943"/>
          </a:xfrm>
          <a:prstGeom prst="donut">
            <a:avLst>
              <a:gd name="adj" fmla="val 7381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 flipH="1" flipV="1">
            <a:off x="4603330" y="4896481"/>
            <a:ext cx="3258254" cy="1470617"/>
          </a:xfrm>
          <a:prstGeom prst="wedgeEllipseCallou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76838" y="5134640"/>
            <a:ext cx="21654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When AVs arrive,</a:t>
            </a:r>
          </a:p>
          <a:p>
            <a:r>
              <a:rPr lang="en-US" dirty="0" smtClean="0"/>
              <a:t>If they are SOV,</a:t>
            </a:r>
          </a:p>
          <a:p>
            <a:r>
              <a:rPr lang="en-US" dirty="0" smtClean="0"/>
              <a:t> they will travel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683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20" y="-47627"/>
            <a:ext cx="9218079" cy="7032627"/>
          </a:xfrm>
          <a:prstGeom prst="rect">
            <a:avLst/>
          </a:prstGeom>
          <a:solidFill>
            <a:srgbClr val="F8C028"/>
          </a:solidFill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∎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□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▪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buClrTx/>
              <a:buSzTx/>
              <a:buFont typeface="Montserrat"/>
              <a:buNone/>
            </a:pPr>
            <a:endParaRPr lang="en-US" sz="1600" b="0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21" y="-1"/>
            <a:ext cx="9218078" cy="68580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∎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□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▪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>
              <a:buClrTx/>
              <a:buSzTx/>
              <a:buFont typeface="Montserrat"/>
              <a:buNone/>
            </a:pPr>
            <a:endParaRPr lang="en-US" sz="4800" dirty="0" smtClean="0"/>
          </a:p>
          <a:p>
            <a:pPr algn="ctr">
              <a:buClrTx/>
              <a:buSzTx/>
              <a:buNone/>
            </a:pPr>
            <a:r>
              <a:rPr lang="en-US" sz="3600" dirty="0" smtClean="0"/>
              <a:t>(inefficient) USE OF </a:t>
            </a:r>
            <a:r>
              <a:rPr lang="en-US" sz="3600" dirty="0" smtClean="0">
                <a:solidFill>
                  <a:srgbClr val="FF0000"/>
                </a:solidFill>
              </a:rPr>
              <a:t>CARS</a:t>
            </a:r>
          </a:p>
          <a:p>
            <a:pPr algn="ctr">
              <a:buClrTx/>
              <a:buSzTx/>
              <a:buFont typeface="Montserrat"/>
              <a:buNone/>
            </a:pPr>
            <a:endParaRPr lang="en-US" sz="4000" dirty="0"/>
          </a:p>
          <a:p>
            <a:pPr algn="ctr">
              <a:buClrTx/>
              <a:buSzTx/>
              <a:buFont typeface="Montserrat"/>
              <a:buNone/>
            </a:pPr>
            <a:endParaRPr lang="en-US" sz="1600" b="0" dirty="0" smtClean="0"/>
          </a:p>
          <a:p>
            <a:pPr>
              <a:buClrTx/>
              <a:buSzTx/>
              <a:buFont typeface="Montserrat"/>
              <a:buNone/>
            </a:pPr>
            <a:endParaRPr lang="en-US" sz="1600" b="0" dirty="0"/>
          </a:p>
          <a:p>
            <a:pPr>
              <a:buClrTx/>
              <a:buSzTx/>
              <a:buFont typeface="Montserrat"/>
              <a:buNone/>
            </a:pPr>
            <a:endParaRPr lang="en-US" sz="1600" b="0" dirty="0" smtClean="0"/>
          </a:p>
          <a:p>
            <a:pPr>
              <a:buClrTx/>
              <a:buSzTx/>
              <a:buFont typeface="Montserrat"/>
              <a:buNone/>
            </a:pPr>
            <a:endParaRPr lang="en-US" sz="1600" b="0" dirty="0"/>
          </a:p>
        </p:txBody>
      </p:sp>
      <p:pic>
        <p:nvPicPr>
          <p:cNvPr id="2" name="Picture 1" descr="brooklyn park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1" y="1851619"/>
            <a:ext cx="9144000" cy="60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71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C3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46159"/>
            <a:ext cx="38816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undeniable proof that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SHARING WORKS </a:t>
            </a: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Is welcomed by mainstream city dwellers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A viable business model</a:t>
            </a: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Produces real CO2 reductions (&amp; other city benefits)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Is simple thanks to  tech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3" name="Picture 2" descr="IMG_00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650" y="756607"/>
            <a:ext cx="5262349" cy="52623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9471" y="-64375"/>
            <a:ext cx="660736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FFFF"/>
                </a:solidFill>
              </a:rPr>
              <a:t>Zipcar’s</a:t>
            </a:r>
            <a:r>
              <a:rPr lang="en-US" sz="4000" dirty="0" smtClean="0">
                <a:solidFill>
                  <a:srgbClr val="FFFFFF"/>
                </a:solidFill>
              </a:rPr>
              <a:t> breakthrough: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28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C3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082" y="120291"/>
            <a:ext cx="8787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Arial Black"/>
                <a:cs typeface="Arial Black"/>
              </a:rPr>
              <a:t>Zipcar</a:t>
            </a:r>
            <a:r>
              <a:rPr lang="en-US" dirty="0" smtClean="0">
                <a:solidFill>
                  <a:schemeClr val="bg1"/>
                </a:solidFill>
                <a:latin typeface="Arial Black"/>
                <a:cs typeface="Arial Black"/>
              </a:rPr>
              <a:t>: 1 million people sharing 13,000 cars around the world,</a:t>
            </a:r>
          </a:p>
          <a:p>
            <a:pPr algn="ctr"/>
            <a:endParaRPr lang="en-US" dirty="0">
              <a:solidFill>
                <a:schemeClr val="bg1"/>
              </a:solidFill>
              <a:latin typeface="Arial Black"/>
              <a:cs typeface="Arial Black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 Black"/>
                <a:cs typeface="Arial Black"/>
              </a:rPr>
              <a:t>Each car replaces 13 personally owned cars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 Black"/>
                <a:cs typeface="Arial Black"/>
              </a:rPr>
              <a:t>(Removing </a:t>
            </a:r>
            <a:r>
              <a:rPr lang="en-US" dirty="0">
                <a:solidFill>
                  <a:schemeClr val="bg1"/>
                </a:solidFill>
                <a:latin typeface="Arial Black"/>
                <a:cs typeface="Arial Black"/>
              </a:rPr>
              <a:t>1 729 000 cars from cities</a:t>
            </a:r>
            <a:r>
              <a:rPr lang="en-US" dirty="0" smtClean="0">
                <a:solidFill>
                  <a:schemeClr val="bg1"/>
                </a:solidFill>
                <a:latin typeface="Arial Black"/>
                <a:cs typeface="Arial Black"/>
              </a:rPr>
              <a:t>!)</a:t>
            </a:r>
            <a:endParaRPr lang="en-US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99082" y="1394379"/>
            <a:ext cx="86136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502791" y="1597619"/>
            <a:ext cx="8309892" cy="5260381"/>
            <a:chOff x="502791" y="1597619"/>
            <a:chExt cx="8309892" cy="5260381"/>
          </a:xfrm>
        </p:grpSpPr>
        <p:sp>
          <p:nvSpPr>
            <p:cNvPr id="7" name="TextBox 6"/>
            <p:cNvSpPr txBox="1"/>
            <p:nvPr/>
          </p:nvSpPr>
          <p:spPr>
            <a:xfrm>
              <a:off x="502791" y="1597619"/>
              <a:ext cx="3887159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  <a:latin typeface="Arial Black"/>
                  <a:cs typeface="Arial Black"/>
                </a:rPr>
                <a:t>In Cambridge MA:</a:t>
              </a:r>
            </a:p>
            <a:p>
              <a:endParaRPr lang="en-US" dirty="0">
                <a:solidFill>
                  <a:srgbClr val="FFFFFF"/>
                </a:solidFill>
                <a:latin typeface="Arial Black"/>
                <a:cs typeface="Arial Black"/>
              </a:endParaRPr>
            </a:p>
            <a:p>
              <a:r>
                <a:rPr lang="en-US" dirty="0" smtClean="0">
                  <a:solidFill>
                    <a:srgbClr val="FFFFFF"/>
                  </a:solidFill>
                  <a:latin typeface="Arial"/>
                  <a:cs typeface="Arial"/>
                </a:rPr>
                <a:t>25% of Cambridge residents are members!</a:t>
              </a:r>
              <a:endParaRPr lang="en-US" dirty="0">
                <a:solidFill>
                  <a:srgbClr val="FFFFFF"/>
                </a:solidFill>
                <a:latin typeface="Arial"/>
                <a:cs typeface="Arial"/>
              </a:endParaRPr>
            </a:p>
            <a:p>
              <a:r>
                <a:rPr lang="en-US" dirty="0" smtClean="0">
                  <a:solidFill>
                    <a:srgbClr val="FFFFFF"/>
                  </a:solidFill>
                  <a:latin typeface="Arial"/>
                  <a:cs typeface="Arial"/>
                </a:rPr>
                <a:t>~200 </a:t>
              </a:r>
              <a:r>
                <a:rPr lang="en-US" dirty="0" err="1" smtClean="0">
                  <a:solidFill>
                    <a:srgbClr val="FFFFFF"/>
                  </a:solidFill>
                  <a:latin typeface="Arial"/>
                  <a:cs typeface="Arial"/>
                </a:rPr>
                <a:t>zipcars</a:t>
              </a:r>
              <a:endParaRPr lang="en-US" dirty="0">
                <a:solidFill>
                  <a:srgbClr val="FFFFFF"/>
                </a:solidFill>
                <a:latin typeface="Arial"/>
                <a:cs typeface="Arial"/>
              </a:endParaRPr>
            </a:p>
            <a:p>
              <a:r>
                <a:rPr lang="en-US" dirty="0">
                  <a:solidFill>
                    <a:srgbClr val="FFFFFF"/>
                  </a:solidFill>
                  <a:latin typeface="Arial"/>
                  <a:cs typeface="Arial"/>
                </a:rPr>
                <a:t>~</a:t>
              </a:r>
              <a:r>
                <a:rPr lang="en-US" dirty="0" smtClean="0">
                  <a:solidFill>
                    <a:srgbClr val="FFFFFF"/>
                  </a:solidFill>
                  <a:latin typeface="Arial"/>
                  <a:cs typeface="Arial"/>
                </a:rPr>
                <a:t>2600 fewer cars!</a:t>
              </a:r>
            </a:p>
          </p:txBody>
        </p:sp>
        <p:pic>
          <p:nvPicPr>
            <p:cNvPr id="8" name="Picture 7" descr="Screen Shot 2017-09-27 at 10.43.02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2964" y="3446612"/>
              <a:ext cx="5673801" cy="3411388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240683" y="2164219"/>
              <a:ext cx="4572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  <a:latin typeface="Arial"/>
                  <a:cs typeface="Arial"/>
                </a:rPr>
                <a:t>2003-2016 a 22% decrease</a:t>
              </a:r>
            </a:p>
            <a:p>
              <a:r>
                <a:rPr lang="en-US" b="1" dirty="0" smtClean="0">
                  <a:solidFill>
                    <a:srgbClr val="FFFFFF"/>
                  </a:solidFill>
                  <a:latin typeface="Arial"/>
                  <a:cs typeface="Arial"/>
                </a:rPr>
                <a:t>in parking registrations per household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Arial Black"/>
                <a:cs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3211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AC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9-30 at 2.48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716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673" y="411864"/>
            <a:ext cx="4026868" cy="3785652"/>
          </a:xfrm>
          <a:prstGeom prst="rect">
            <a:avLst/>
          </a:prstGeom>
          <a:solidFill>
            <a:srgbClr val="89C32D"/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FFFFFF"/>
                </a:solidFill>
              </a:rPr>
              <a:t>TODAY: Weak wrong unfair pricing</a:t>
            </a:r>
          </a:p>
          <a:p>
            <a:endParaRPr lang="en-US" sz="2000" b="1" u="sng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Road User Fees that cover costs!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Honest Parking (curb access) fees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Pollution/Air Quality fees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Congestion Pricing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Per square meter?!</a:t>
            </a:r>
          </a:p>
          <a:p>
            <a:pPr marL="742950" lvl="1" indent="-285750">
              <a:buFont typeface="Arial"/>
              <a:buChar char="•"/>
            </a:pPr>
            <a:endParaRPr lang="en-US" sz="2000" dirty="0"/>
          </a:p>
          <a:p>
            <a:pPr marL="742950" lvl="1" indent="-285750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05875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 txBox="1">
            <a:spLocks/>
          </p:cNvSpPr>
          <p:nvPr/>
        </p:nvSpPr>
        <p:spPr>
          <a:xfrm>
            <a:off x="0" y="-17474"/>
            <a:ext cx="9218078" cy="68981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∎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□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▪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>
              <a:buClrTx/>
              <a:buSzTx/>
              <a:buFont typeface="Montserrat"/>
              <a:buNone/>
            </a:pPr>
            <a:r>
              <a:rPr lang="en-US" sz="4000" dirty="0" smtClean="0"/>
              <a:t>An analysis of New York City </a:t>
            </a:r>
          </a:p>
          <a:p>
            <a:pPr algn="ctr">
              <a:buClrTx/>
              <a:buSzTx/>
              <a:buFont typeface="Montserrat"/>
              <a:buNone/>
            </a:pPr>
            <a:r>
              <a:rPr lang="en-US" sz="4000" dirty="0" smtClean="0"/>
              <a:t>e-hailing (TNC) data</a:t>
            </a:r>
            <a:endParaRPr lang="en-US" sz="1600" b="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36063" y="1541899"/>
            <a:ext cx="43805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net increases of 31 million trips and 52 million passengers over the past 3 years</a:t>
            </a:r>
          </a:p>
          <a:p>
            <a:endParaRPr lang="en-US" sz="2400" dirty="0" smtClean="0"/>
          </a:p>
          <a:p>
            <a:r>
              <a:rPr lang="en-US" sz="2400" dirty="0" smtClean="0"/>
              <a:t>  the addition of 600 million miles of vehicular travel over the past 3 years (+7%!)</a:t>
            </a:r>
          </a:p>
          <a:p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increased congestion</a:t>
            </a:r>
            <a:endParaRPr lang="en-US" sz="2400" dirty="0"/>
          </a:p>
        </p:txBody>
      </p:sp>
      <p:pic>
        <p:nvPicPr>
          <p:cNvPr id="3" name="Picture 2" descr="Screen Shot 2017-09-30 at 6.15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20" y="1541899"/>
            <a:ext cx="3929067" cy="5338732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5109520" y="2116457"/>
            <a:ext cx="1281209" cy="774846"/>
          </a:xfrm>
          <a:prstGeom prst="donut">
            <a:avLst>
              <a:gd name="adj" fmla="val 7381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5357508" y="4467240"/>
            <a:ext cx="1281209" cy="774846"/>
          </a:xfrm>
          <a:prstGeom prst="donut">
            <a:avLst>
              <a:gd name="adj" fmla="val 7381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567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 txBox="1">
            <a:spLocks/>
          </p:cNvSpPr>
          <p:nvPr/>
        </p:nvSpPr>
        <p:spPr>
          <a:xfrm>
            <a:off x="0" y="-19703"/>
            <a:ext cx="9218078" cy="7038124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∎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□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▪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>
              <a:buClrTx/>
              <a:buSzTx/>
              <a:buFont typeface="Montserrat"/>
              <a:buNone/>
            </a:pPr>
            <a:endParaRPr lang="en-US" sz="4800" dirty="0" smtClean="0"/>
          </a:p>
          <a:p>
            <a:pPr algn="ctr">
              <a:buClrTx/>
              <a:buSzTx/>
              <a:buFont typeface="Montserrat"/>
              <a:buNone/>
            </a:pPr>
            <a:endParaRPr lang="en-US" sz="4000" dirty="0" smtClean="0">
              <a:solidFill>
                <a:schemeClr val="bg1"/>
              </a:solidFill>
            </a:endParaRPr>
          </a:p>
          <a:p>
            <a:pPr algn="ctr">
              <a:buClrTx/>
              <a:buSzTx/>
              <a:buFont typeface="Montserrat"/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algn="ctr">
              <a:buClrTx/>
              <a:buSzTx/>
              <a:buFont typeface="Montserrat"/>
              <a:buNone/>
            </a:pPr>
            <a:endParaRPr lang="en-US" sz="4000" dirty="0" smtClean="0">
              <a:solidFill>
                <a:schemeClr val="bg1"/>
              </a:solidFill>
            </a:endParaRPr>
          </a:p>
          <a:p>
            <a:pPr algn="ctr">
              <a:buClrTx/>
              <a:buSzTx/>
              <a:buFont typeface="Montserrat"/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algn="ctr">
              <a:buClrTx/>
              <a:buSzTx/>
              <a:buFont typeface="Montserrat"/>
              <a:buNone/>
            </a:pPr>
            <a:endParaRPr lang="en-US" sz="4000" dirty="0" smtClean="0">
              <a:solidFill>
                <a:schemeClr val="bg1"/>
              </a:solidFill>
            </a:endParaRPr>
          </a:p>
          <a:p>
            <a:pPr algn="ctr">
              <a:buClrTx/>
              <a:buSzTx/>
              <a:buFont typeface="Montserrat"/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FAIR USER FEES 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rgbClr val="FF0000"/>
                </a:solidFill>
              </a:rPr>
              <a:t>ACROSS ALL MODES</a:t>
            </a:r>
          </a:p>
          <a:p>
            <a:pPr algn="ctr">
              <a:buClrTx/>
              <a:buSzTx/>
              <a:buFont typeface="Montserrat"/>
              <a:buNone/>
            </a:pPr>
            <a:endParaRPr lang="en-US" sz="4000" dirty="0">
              <a:solidFill>
                <a:srgbClr val="FF0000"/>
              </a:solidFill>
            </a:endParaRPr>
          </a:p>
          <a:p>
            <a:pPr algn="ctr">
              <a:buClrTx/>
              <a:buSzTx/>
              <a:buFont typeface="Montserrat"/>
              <a:buNone/>
            </a:pPr>
            <a:r>
              <a:rPr lang="en-US" sz="2800" i="1" dirty="0" smtClean="0">
                <a:solidFill>
                  <a:srgbClr val="000000"/>
                </a:solidFill>
              </a:rPr>
              <a:t>And to use congestion </a:t>
            </a:r>
            <a:r>
              <a:rPr lang="en-US" sz="2800" i="1" dirty="0" smtClean="0">
                <a:solidFill>
                  <a:srgbClr val="000000"/>
                </a:solidFill>
              </a:rPr>
              <a:t>pricing revenue</a:t>
            </a:r>
            <a:r>
              <a:rPr lang="en-US" sz="2800" i="1" dirty="0" smtClean="0">
                <a:solidFill>
                  <a:srgbClr val="000000"/>
                </a:solidFill>
              </a:rPr>
              <a:t/>
            </a:r>
            <a:br>
              <a:rPr lang="en-US" sz="2800" i="1" dirty="0" smtClean="0">
                <a:solidFill>
                  <a:srgbClr val="000000"/>
                </a:solidFill>
              </a:rPr>
            </a:br>
            <a:r>
              <a:rPr lang="en-US" sz="2800" i="1" dirty="0" smtClean="0">
                <a:solidFill>
                  <a:srgbClr val="000000"/>
                </a:solidFill>
              </a:rPr>
              <a:t>to improve sustainable transit modes</a:t>
            </a:r>
          </a:p>
          <a:p>
            <a:pPr algn="ctr">
              <a:buClrTx/>
              <a:buSzTx/>
              <a:buFont typeface="Montserrat"/>
              <a:buNone/>
            </a:pPr>
            <a:endParaRPr lang="en-US" sz="1600" b="0" dirty="0" smtClean="0"/>
          </a:p>
          <a:p>
            <a:pPr>
              <a:buClrTx/>
              <a:buSzTx/>
              <a:buFont typeface="Montserrat"/>
              <a:buNone/>
            </a:pPr>
            <a:endParaRPr lang="en-US" sz="1600" b="0" dirty="0"/>
          </a:p>
          <a:p>
            <a:pPr>
              <a:buClrTx/>
              <a:buSzTx/>
              <a:buFont typeface="Montserrat"/>
              <a:buNone/>
            </a:pPr>
            <a:endParaRPr lang="en-US" sz="1600" b="0" dirty="0" smtClean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107819" y="3566635"/>
            <a:ext cx="4945259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creen Shot 2017-09-30 at 2.23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979" y="-279939"/>
            <a:ext cx="5510797" cy="36574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333" y="230716"/>
            <a:ext cx="381697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 typeface="Montserrat"/>
              <a:buNone/>
            </a:pPr>
            <a:r>
              <a:rPr lang="en-US" sz="3600" dirty="0"/>
              <a:t>Solution is NOT</a:t>
            </a:r>
          </a:p>
          <a:p>
            <a:pPr algn="ctr">
              <a:buClrTx/>
              <a:buSzTx/>
              <a:buFont typeface="Montserrat"/>
              <a:buNone/>
            </a:pPr>
            <a:r>
              <a:rPr lang="en-US" sz="3600" dirty="0"/>
              <a:t>to </a:t>
            </a:r>
            <a:r>
              <a:rPr lang="en-US" sz="3600" dirty="0" smtClean="0"/>
              <a:t>tax or ban </a:t>
            </a:r>
          </a:p>
          <a:p>
            <a:pPr algn="ctr">
              <a:buClrTx/>
              <a:buSzTx/>
              <a:buFont typeface="Montserrat"/>
              <a:buNone/>
            </a:pPr>
            <a:r>
              <a:rPr lang="en-US" sz="3600" dirty="0"/>
              <a:t>e</a:t>
            </a:r>
            <a:r>
              <a:rPr lang="en-US" sz="3600" dirty="0" smtClean="0"/>
              <a:t>-hailing or taxis</a:t>
            </a:r>
          </a:p>
          <a:p>
            <a:pPr algn="ctr">
              <a:buClrTx/>
              <a:buSzTx/>
              <a:buFont typeface="Montserrat"/>
              <a:buNone/>
            </a:pPr>
            <a:endParaRPr lang="en-US" sz="3600" dirty="0"/>
          </a:p>
          <a:p>
            <a:pPr algn="ctr">
              <a:buClrTx/>
              <a:buSzTx/>
              <a:buFont typeface="Montserrat"/>
              <a:buNone/>
            </a:pPr>
            <a:r>
              <a:rPr lang="en-US" sz="2000" i="1" dirty="0"/>
              <a:t>surge pricing </a:t>
            </a:r>
            <a:r>
              <a:rPr lang="en-US" sz="2000" i="1" dirty="0" smtClean="0"/>
              <a:t>IS congestion </a:t>
            </a:r>
            <a:r>
              <a:rPr lang="en-US" sz="2000" i="1" dirty="0"/>
              <a:t>pricing </a:t>
            </a:r>
          </a:p>
          <a:p>
            <a:pPr algn="ctr">
              <a:buClrTx/>
              <a:buSzTx/>
              <a:buFont typeface="Montserrat"/>
              <a:buNone/>
            </a:pPr>
            <a:r>
              <a:rPr lang="en-US" sz="2000" i="1" dirty="0"/>
              <a:t>With revenues going to company rather than </a:t>
            </a:r>
            <a:r>
              <a:rPr lang="en-US" sz="2000" i="1" dirty="0" smtClean="0"/>
              <a:t>government!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805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xx-hot-lanes-hdb2131-4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984380"/>
            <a:ext cx="6781800" cy="5092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4839" y="48014"/>
            <a:ext cx="3187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HOV lanes with </a:t>
            </a:r>
          </a:p>
          <a:p>
            <a:r>
              <a:rPr lang="en-US" dirty="0" smtClean="0"/>
              <a:t>dynamic pricing (Lexus) lanes (!)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4698171" y="371180"/>
            <a:ext cx="662070" cy="295371"/>
          </a:xfrm>
          <a:prstGeom prst="rightArrow">
            <a:avLst/>
          </a:prstGeom>
          <a:solidFill>
            <a:srgbClr val="89C32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48512" y="350930"/>
            <a:ext cx="2688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Urban HOV3+ lanes &amp; paid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839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AC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9-30 at 2.48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716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673" y="534759"/>
            <a:ext cx="4026868" cy="3477875"/>
          </a:xfrm>
          <a:prstGeom prst="rect">
            <a:avLst/>
          </a:prstGeom>
          <a:solidFill>
            <a:srgbClr val="89C32D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Road User Fees that cover costs!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Honest Parking (curb access) fees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Pollution/Air Quality fees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Congestion Pricing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Per square meter?!</a:t>
            </a:r>
          </a:p>
          <a:p>
            <a:pPr marL="742950" lvl="1" indent="-285750">
              <a:buFont typeface="Arial"/>
              <a:buChar char="•"/>
            </a:pPr>
            <a:endParaRPr lang="en-US" sz="2000" dirty="0"/>
          </a:p>
          <a:p>
            <a:pPr marL="742950" lvl="1" indent="-285750">
              <a:buFont typeface="Arial"/>
              <a:buChar char="•"/>
            </a:pPr>
            <a:endParaRPr lang="en-US" sz="2000" dirty="0"/>
          </a:p>
        </p:txBody>
      </p:sp>
      <p:sp>
        <p:nvSpPr>
          <p:cNvPr id="4" name="Oval Callout 3"/>
          <p:cNvSpPr/>
          <p:nvPr/>
        </p:nvSpPr>
        <p:spPr>
          <a:xfrm flipV="1">
            <a:off x="2331121" y="4221370"/>
            <a:ext cx="4314316" cy="2006055"/>
          </a:xfrm>
          <a:prstGeom prst="wedgeEllipseCallout">
            <a:avLst>
              <a:gd name="adj1" fmla="val -38589"/>
              <a:gd name="adj2" fmla="val 94584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39997" y="4574899"/>
            <a:ext cx="3914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When AVs come,</a:t>
            </a:r>
          </a:p>
          <a:p>
            <a:r>
              <a:rPr lang="en-US" dirty="0" smtClean="0"/>
              <a:t>Well-priced congestion pricing will </a:t>
            </a:r>
            <a:r>
              <a:rPr lang="en-US" dirty="0" err="1" smtClean="0"/>
              <a:t>disincentivise</a:t>
            </a:r>
            <a:r>
              <a:rPr lang="en-US" dirty="0" smtClean="0"/>
              <a:t> Zombie cars (zero occupancy)</a:t>
            </a:r>
            <a:endParaRPr lang="en-US" dirty="0"/>
          </a:p>
        </p:txBody>
      </p:sp>
      <p:sp>
        <p:nvSpPr>
          <p:cNvPr id="6" name="Oval Callout 5"/>
          <p:cNvSpPr/>
          <p:nvPr/>
        </p:nvSpPr>
        <p:spPr>
          <a:xfrm flipV="1">
            <a:off x="4366506" y="455059"/>
            <a:ext cx="4777494" cy="2020883"/>
          </a:xfrm>
          <a:prstGeom prst="wedgeEllipseCallout">
            <a:avLst>
              <a:gd name="adj1" fmla="val -56901"/>
              <a:gd name="adj2" fmla="val -9466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When AVs come,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94607" y="721616"/>
            <a:ext cx="414939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When AVs come,</a:t>
            </a:r>
          </a:p>
          <a:p>
            <a:r>
              <a:rPr lang="en-US" dirty="0" smtClean="0"/>
              <a:t>We will already be getting revenue from pickup, </a:t>
            </a:r>
            <a:r>
              <a:rPr lang="en-US" dirty="0" err="1" smtClean="0"/>
              <a:t>dropoff</a:t>
            </a:r>
            <a:r>
              <a:rPr lang="en-US" dirty="0" smtClean="0"/>
              <a:t>, delivery curb management fees, so loss of parking fees won’t bankrupt us.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839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AC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9-30 at 2.48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9144000" cy="64471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7597" y="551479"/>
            <a:ext cx="3792943" cy="3509424"/>
          </a:xfrm>
          <a:prstGeom prst="rect">
            <a:avLst/>
          </a:prstGeom>
          <a:solidFill>
            <a:srgbClr val="43AC9B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839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idx="1"/>
          </p:nvPr>
        </p:nvSpPr>
        <p:spPr>
          <a:xfrm>
            <a:off x="1647427" y="-189885"/>
            <a:ext cx="7645886" cy="522729"/>
          </a:xfrm>
        </p:spPr>
        <p:txBody>
          <a:bodyPr>
            <a:noAutofit/>
          </a:bodyPr>
          <a:lstStyle/>
          <a:p>
            <a:pPr>
              <a:buClrTx/>
              <a:buSzTx/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Scientists tell us we will be +5-6C with BAU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1323" y="698267"/>
            <a:ext cx="62300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Globally: is this year hotter or colder than 20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C  average?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1246301" y="205824"/>
            <a:ext cx="735602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86340" y="1346355"/>
            <a:ext cx="1193444" cy="8720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296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391" y="1544522"/>
            <a:ext cx="83933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Monopolies (even regulated ones) innovate little.</a:t>
            </a:r>
          </a:p>
          <a:p>
            <a:r>
              <a:rPr lang="en-US" sz="2400" dirty="0" smtClean="0"/>
              <a:t>Global monopolies exclude local &amp; startup companies</a:t>
            </a:r>
            <a:endParaRPr lang="en-US" sz="2400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8391" y="217375"/>
            <a:ext cx="8393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Transportation networks tend toward monopoly</a:t>
            </a:r>
            <a:endParaRPr lang="en-US" sz="24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091898" y="6471078"/>
            <a:ext cx="1526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flipH="1" flipV="1">
            <a:off x="7487033" y="4886229"/>
            <a:ext cx="165696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-303394" y="4403189"/>
            <a:ext cx="9551810" cy="2830681"/>
            <a:chOff x="-412634" y="4403189"/>
            <a:chExt cx="9551810" cy="2830681"/>
          </a:xfrm>
        </p:grpSpPr>
        <p:grpSp>
          <p:nvGrpSpPr>
            <p:cNvPr id="11" name="Group 10"/>
            <p:cNvGrpSpPr/>
            <p:nvPr/>
          </p:nvGrpSpPr>
          <p:grpSpPr>
            <a:xfrm>
              <a:off x="-412634" y="4667257"/>
              <a:ext cx="9258467" cy="2500463"/>
              <a:chOff x="-713044" y="4667257"/>
              <a:chExt cx="9258467" cy="2500463"/>
            </a:xfrm>
          </p:grpSpPr>
          <p:pic>
            <p:nvPicPr>
              <p:cNvPr id="4" name="Picture 3" descr="Screen Shot 2017-04-18 at 3.29.46 P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13044" y="4667257"/>
                <a:ext cx="9144000" cy="2152567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3618122" y="4742989"/>
                <a:ext cx="4927301" cy="2424731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pic>
          <p:nvPicPr>
            <p:cNvPr id="6" name="Picture 5" descr="subway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8122" y="4816565"/>
              <a:ext cx="2080440" cy="1820333"/>
            </a:xfrm>
            <a:prstGeom prst="rect">
              <a:avLst/>
            </a:prstGeom>
          </p:spPr>
        </p:pic>
        <p:pic>
          <p:nvPicPr>
            <p:cNvPr id="8" name="Picture 7" descr="308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011" y="4742989"/>
              <a:ext cx="1291209" cy="1721612"/>
            </a:xfrm>
            <a:prstGeom prst="rect">
              <a:avLst/>
            </a:prstGeom>
          </p:spPr>
        </p:pic>
        <p:pic>
          <p:nvPicPr>
            <p:cNvPr id="10" name="Picture 9" descr="92358-20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6165" y="4403189"/>
              <a:ext cx="2123011" cy="28306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6591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391" y="1868765"/>
            <a:ext cx="8393360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We must demand the use of </a:t>
            </a:r>
            <a:r>
              <a:rPr lang="en-US" sz="2400" b="1" dirty="0" smtClean="0">
                <a:solidFill>
                  <a:srgbClr val="000000"/>
                </a:solidFill>
              </a:rPr>
              <a:t>Standard </a:t>
            </a:r>
            <a:r>
              <a:rPr lang="en-US" sz="2400" b="1" dirty="0">
                <a:solidFill>
                  <a:srgbClr val="000000"/>
                </a:solidFill>
              </a:rPr>
              <a:t>Open Data </a:t>
            </a:r>
            <a:endParaRPr lang="en-US" sz="24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for </a:t>
            </a:r>
            <a:r>
              <a:rPr lang="en-US" sz="2400" dirty="0">
                <a:solidFill>
                  <a:srgbClr val="000000"/>
                </a:solidFill>
              </a:rPr>
              <a:t>Shared </a:t>
            </a:r>
            <a:r>
              <a:rPr lang="en-US" sz="2400" dirty="0" smtClean="0">
                <a:solidFill>
                  <a:srgbClr val="000000"/>
                </a:solidFill>
              </a:rPr>
              <a:t>Rides (</a:t>
            </a:r>
            <a:r>
              <a:rPr lang="en-US" sz="2400" b="1" dirty="0">
                <a:solidFill>
                  <a:srgbClr val="FF0000"/>
                </a:solidFill>
              </a:rPr>
              <a:t>s</a:t>
            </a:r>
            <a:r>
              <a:rPr lang="en-US" sz="2400" b="1" dirty="0" smtClean="0">
                <a:solidFill>
                  <a:srgbClr val="FF0000"/>
                </a:solidFill>
              </a:rPr>
              <a:t>ee </a:t>
            </a:r>
            <a:r>
              <a:rPr lang="en-US" sz="2400" b="1" dirty="0" err="1" smtClean="0">
                <a:solidFill>
                  <a:srgbClr val="FF0000"/>
                </a:solidFill>
              </a:rPr>
              <a:t>OTP.org</a:t>
            </a:r>
            <a:r>
              <a:rPr lang="en-US" sz="2400" b="1" dirty="0" smtClean="0">
                <a:solidFill>
                  <a:srgbClr val="FF0000"/>
                </a:solidFill>
              </a:rPr>
              <a:t>),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and Metros </a:t>
            </a:r>
            <a:r>
              <a:rPr lang="en-US" sz="2400" dirty="0">
                <a:solidFill>
                  <a:srgbClr val="000000"/>
                </a:solidFill>
              </a:rPr>
              <a:t>&amp; </a:t>
            </a:r>
            <a:r>
              <a:rPr lang="en-US" sz="2400" dirty="0" smtClean="0">
                <a:solidFill>
                  <a:srgbClr val="000000"/>
                </a:solidFill>
              </a:rPr>
              <a:t>Buses (GTFS).</a:t>
            </a:r>
            <a:endParaRPr lang="en-US" sz="24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8391" y="217375"/>
            <a:ext cx="8393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89C32D"/>
                </a:solidFill>
              </a:rPr>
              <a:t>Ensure Competition </a:t>
            </a:r>
            <a:r>
              <a:rPr lang="en-US" sz="4000" i="1" dirty="0" smtClean="0">
                <a:solidFill>
                  <a:srgbClr val="89C32D"/>
                </a:solidFill>
              </a:rPr>
              <a:t>&amp; </a:t>
            </a:r>
            <a:r>
              <a:rPr lang="en-US" sz="4000" i="1" dirty="0" smtClean="0">
                <a:solidFill>
                  <a:srgbClr val="89C32D"/>
                </a:solidFill>
              </a:rPr>
              <a:t>Interoperability</a:t>
            </a:r>
            <a:endParaRPr lang="en-US" sz="4000" i="1" dirty="0" smtClean="0">
              <a:solidFill>
                <a:srgbClr val="89C32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1898" y="6471078"/>
            <a:ext cx="1526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flipH="1" flipV="1">
            <a:off x="7487033" y="4886229"/>
            <a:ext cx="165696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-303394" y="4403189"/>
            <a:ext cx="9551810" cy="2830681"/>
            <a:chOff x="-412634" y="4403189"/>
            <a:chExt cx="9551810" cy="2830681"/>
          </a:xfrm>
        </p:grpSpPr>
        <p:grpSp>
          <p:nvGrpSpPr>
            <p:cNvPr id="11" name="Group 10"/>
            <p:cNvGrpSpPr/>
            <p:nvPr/>
          </p:nvGrpSpPr>
          <p:grpSpPr>
            <a:xfrm>
              <a:off x="-412634" y="4667257"/>
              <a:ext cx="9258467" cy="2500463"/>
              <a:chOff x="-713044" y="4667257"/>
              <a:chExt cx="9258467" cy="2500463"/>
            </a:xfrm>
          </p:grpSpPr>
          <p:pic>
            <p:nvPicPr>
              <p:cNvPr id="4" name="Picture 3" descr="Screen Shot 2017-04-18 at 3.29.46 P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13044" y="4667257"/>
                <a:ext cx="9144000" cy="2152567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3618122" y="4742989"/>
                <a:ext cx="4927301" cy="2424731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pic>
          <p:nvPicPr>
            <p:cNvPr id="6" name="Picture 5" descr="subway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8122" y="4816565"/>
              <a:ext cx="2080440" cy="1820333"/>
            </a:xfrm>
            <a:prstGeom prst="rect">
              <a:avLst/>
            </a:prstGeom>
          </p:spPr>
        </p:pic>
        <p:pic>
          <p:nvPicPr>
            <p:cNvPr id="8" name="Picture 7" descr="308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011" y="4742989"/>
              <a:ext cx="1291209" cy="1721612"/>
            </a:xfrm>
            <a:prstGeom prst="rect">
              <a:avLst/>
            </a:prstGeom>
          </p:spPr>
        </p:pic>
        <p:pic>
          <p:nvPicPr>
            <p:cNvPr id="10" name="Picture 9" descr="92358-20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6165" y="4403189"/>
              <a:ext cx="2123011" cy="28306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2897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AC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9-30 at 6.44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9144000" cy="6445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624" y="201197"/>
            <a:ext cx="4208453" cy="3785652"/>
          </a:xfrm>
          <a:prstGeom prst="rect">
            <a:avLst/>
          </a:prstGeom>
          <a:solidFill>
            <a:srgbClr val="89C32D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If we follow rules 1-9, 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ELECTRIC + SHARED + AUTOMOUS </a:t>
            </a:r>
            <a:r>
              <a:rPr lang="en-US" sz="2400" dirty="0" smtClean="0">
                <a:solidFill>
                  <a:srgbClr val="FFFFFF"/>
                </a:solidFill>
              </a:rPr>
              <a:t>will happen naturally.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If we fail to execute </a:t>
            </a:r>
            <a:r>
              <a:rPr lang="en-US" sz="2400" i="1" dirty="0" smtClean="0">
                <a:solidFill>
                  <a:srgbClr val="FFFFFF"/>
                </a:solidFill>
              </a:rPr>
              <a:t>perfectly</a:t>
            </a:r>
            <a:r>
              <a:rPr lang="en-US" sz="2400" dirty="0" smtClean="0">
                <a:solidFill>
                  <a:srgbClr val="FFFFFF"/>
                </a:solidFill>
              </a:rPr>
              <a:t> this rule #10 will still make it happen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No matter when AVs arrive, we will have made our cities better!</a:t>
            </a:r>
          </a:p>
        </p:txBody>
      </p:sp>
    </p:spTree>
    <p:extLst>
      <p:ext uri="{BB962C8B-B14F-4D97-AF65-F5344CB8AC3E}">
        <p14:creationId xmlns:p14="http://schemas.microsoft.com/office/powerpoint/2010/main" val="2180396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544750"/>
            <a:ext cx="91440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INFRASTRUCTURE </a:t>
            </a:r>
          </a:p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IS </a:t>
            </a:r>
          </a:p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DESTINY</a:t>
            </a:r>
          </a:p>
          <a:p>
            <a:pPr algn="ctr"/>
            <a:endParaRPr lang="en-US" sz="4000" b="1" dirty="0" smtClean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85473" y="4816993"/>
            <a:ext cx="51334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EXCLUSION:</a:t>
            </a:r>
            <a:r>
              <a:rPr lang="en-US" sz="2000" dirty="0"/>
              <a:t> 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FFFF"/>
                </a:solidFill>
              </a:rPr>
              <a:t>roughly </a:t>
            </a:r>
            <a:r>
              <a:rPr lang="en-US" sz="2000" b="1" dirty="0">
                <a:solidFill>
                  <a:srgbClr val="FFFFFF"/>
                </a:solidFill>
              </a:rPr>
              <a:t>1 in 6 </a:t>
            </a:r>
            <a:r>
              <a:rPr lang="en-US" sz="2000" b="1" dirty="0" smtClean="0">
                <a:solidFill>
                  <a:srgbClr val="FFFFFF"/>
                </a:solidFill>
              </a:rPr>
              <a:t>people (1.3 billion) remain </a:t>
            </a:r>
            <a:r>
              <a:rPr lang="en-US" sz="2000" b="1" dirty="0">
                <a:solidFill>
                  <a:srgbClr val="FFFFFF"/>
                </a:solidFill>
              </a:rPr>
              <a:t>in extreme </a:t>
            </a:r>
            <a:r>
              <a:rPr lang="en-US" sz="2000" b="1" dirty="0" smtClean="0">
                <a:solidFill>
                  <a:srgbClr val="FFFFFF"/>
                </a:solidFill>
              </a:rPr>
              <a:t>poverty 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42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20" y="-47627"/>
            <a:ext cx="9218079" cy="7032627"/>
          </a:xfrm>
          <a:prstGeom prst="rect">
            <a:avLst/>
          </a:prstGeom>
          <a:solidFill>
            <a:srgbClr val="F8C028"/>
          </a:solidFill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∎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□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▪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buClrTx/>
              <a:buSzTx/>
              <a:buFont typeface="Montserrat"/>
              <a:buNone/>
            </a:pPr>
            <a:endParaRPr lang="en-US" sz="1600" b="0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21" y="-1"/>
            <a:ext cx="9218078" cy="68580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∎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□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▪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>
              <a:buClrTx/>
              <a:buSzTx/>
              <a:buFont typeface="Montserrat"/>
              <a:buNone/>
            </a:pPr>
            <a:endParaRPr lang="en-US" sz="4800" dirty="0" smtClean="0"/>
          </a:p>
          <a:p>
            <a:pPr algn="ctr">
              <a:buClrTx/>
              <a:buSzTx/>
              <a:buFont typeface="Montserrat"/>
              <a:buNone/>
            </a:pPr>
            <a:endParaRPr lang="en-US" sz="4000" dirty="0" smtClean="0"/>
          </a:p>
          <a:p>
            <a:pPr algn="ctr">
              <a:buClrTx/>
              <a:buSzTx/>
              <a:buFont typeface="Montserrat"/>
              <a:buNone/>
            </a:pPr>
            <a:endParaRPr lang="en-US" sz="4000" dirty="0"/>
          </a:p>
          <a:p>
            <a:pPr algn="ctr">
              <a:buClrTx/>
              <a:buSzTx/>
              <a:buFont typeface="Montserrat"/>
              <a:buNone/>
            </a:pPr>
            <a:r>
              <a:rPr lang="en-US" sz="4000" dirty="0" smtClean="0"/>
              <a:t>LET’S CREATE THE WORLD WE WANT TO LIVE IN</a:t>
            </a:r>
          </a:p>
          <a:p>
            <a:pPr algn="ctr">
              <a:buClrTx/>
              <a:buSzTx/>
              <a:buFont typeface="Montserrat"/>
              <a:buNone/>
            </a:pPr>
            <a:endParaRPr lang="en-US" sz="4000" dirty="0"/>
          </a:p>
          <a:p>
            <a:pPr algn="ctr">
              <a:buClrTx/>
              <a:buSzTx/>
              <a:buFont typeface="Montserrat"/>
              <a:buNone/>
            </a:pPr>
            <a:endParaRPr lang="en-US" sz="1600" b="0" dirty="0" smtClean="0"/>
          </a:p>
          <a:p>
            <a:pPr>
              <a:buClrTx/>
              <a:buSzTx/>
              <a:buFont typeface="Montserrat"/>
              <a:buNone/>
            </a:pPr>
            <a:endParaRPr lang="en-US" sz="1600" b="0" dirty="0"/>
          </a:p>
          <a:p>
            <a:pPr>
              <a:buClrTx/>
              <a:buSzTx/>
              <a:buFont typeface="Montserrat"/>
              <a:buNone/>
            </a:pPr>
            <a:endParaRPr lang="en-US" sz="1600" b="0" dirty="0" smtClean="0"/>
          </a:p>
          <a:p>
            <a:pPr>
              <a:buClrTx/>
              <a:buSzTx/>
              <a:buFont typeface="Montserrat"/>
              <a:buNone/>
            </a:pPr>
            <a:endParaRPr lang="en-US" sz="1600" b="0" dirty="0"/>
          </a:p>
        </p:txBody>
      </p:sp>
      <p:sp>
        <p:nvSpPr>
          <p:cNvPr id="2" name="TextBox 1"/>
          <p:cNvSpPr txBox="1"/>
          <p:nvPr/>
        </p:nvSpPr>
        <p:spPr>
          <a:xfrm>
            <a:off x="3113432" y="6488668"/>
            <a:ext cx="2893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SharedMobilityPrinciples.org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125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20" y="-47627"/>
            <a:ext cx="9218079" cy="7032627"/>
          </a:xfrm>
          <a:prstGeom prst="rect">
            <a:avLst/>
          </a:prstGeom>
          <a:solidFill>
            <a:srgbClr val="F8C028"/>
          </a:solidFill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∎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□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▪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buClrTx/>
              <a:buSzTx/>
              <a:buFont typeface="Montserrat"/>
              <a:buNone/>
            </a:pPr>
            <a:endParaRPr lang="en-US" sz="1600" b="0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21" y="-1"/>
            <a:ext cx="9218078" cy="68580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∎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□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▪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>
              <a:buClrTx/>
              <a:buSzTx/>
              <a:buFont typeface="Montserrat"/>
              <a:buNone/>
            </a:pPr>
            <a:endParaRPr lang="en-US" sz="4800" dirty="0" smtClean="0"/>
          </a:p>
          <a:p>
            <a:pPr algn="ctr">
              <a:buClrTx/>
              <a:buSzTx/>
              <a:buFont typeface="Montserrat"/>
              <a:buNone/>
            </a:pPr>
            <a:endParaRPr lang="en-US" sz="4000" dirty="0" smtClean="0"/>
          </a:p>
          <a:p>
            <a:pPr algn="ctr">
              <a:buClrTx/>
              <a:buSzTx/>
              <a:buFont typeface="Montserrat"/>
              <a:buNone/>
            </a:pPr>
            <a:endParaRPr lang="en-US" sz="4000" dirty="0"/>
          </a:p>
          <a:p>
            <a:pPr algn="ctr">
              <a:buClrTx/>
              <a:buSzTx/>
              <a:buFont typeface="Montserrat"/>
              <a:buNone/>
            </a:pPr>
            <a:r>
              <a:rPr lang="en-US" sz="4000" dirty="0" smtClean="0"/>
              <a:t>LET’S CREATE THE WORLD WE WANT TO LIVE IN</a:t>
            </a:r>
            <a:endParaRPr lang="en-US" sz="4000" dirty="0"/>
          </a:p>
          <a:p>
            <a:pPr algn="ctr">
              <a:buClrTx/>
              <a:buSzTx/>
              <a:buFont typeface="Montserrat"/>
              <a:buNone/>
            </a:pPr>
            <a:endParaRPr lang="en-US" sz="1600" b="0" dirty="0" smtClean="0"/>
          </a:p>
          <a:p>
            <a:pPr>
              <a:buClrTx/>
              <a:buSzTx/>
              <a:buFont typeface="Montserrat"/>
              <a:buNone/>
            </a:pPr>
            <a:endParaRPr lang="en-US" sz="1600" b="0" dirty="0"/>
          </a:p>
          <a:p>
            <a:pPr>
              <a:buClrTx/>
              <a:buSzTx/>
              <a:buFont typeface="Montserrat"/>
              <a:buNone/>
            </a:pPr>
            <a:endParaRPr lang="en-US" sz="1600" b="0" dirty="0" smtClean="0"/>
          </a:p>
          <a:p>
            <a:pPr>
              <a:buClrTx/>
              <a:buSzTx/>
              <a:buFont typeface="Montserrat"/>
              <a:buNone/>
            </a:pPr>
            <a:endParaRPr lang="en-US" sz="1600" b="0" dirty="0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430661" y="2662637"/>
            <a:ext cx="1392852" cy="764654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flipH="1">
            <a:off x="2690106" y="2974079"/>
            <a:ext cx="1715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smtClean="0">
                <a:latin typeface="Apple Casual"/>
                <a:cs typeface="Apple Casual"/>
              </a:rPr>
              <a:t>can</a:t>
            </a:r>
            <a:endParaRPr lang="en-US" sz="6000" i="1" dirty="0">
              <a:latin typeface="Apple Casual"/>
              <a:cs typeface="Apple Casu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13432" y="6488668"/>
            <a:ext cx="2893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SharedMobilityPrinciples.org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329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idx="1"/>
          </p:nvPr>
        </p:nvSpPr>
        <p:spPr>
          <a:xfrm>
            <a:off x="1647427" y="-189885"/>
            <a:ext cx="7645886" cy="522729"/>
          </a:xfrm>
        </p:spPr>
        <p:txBody>
          <a:bodyPr>
            <a:noAutofit/>
          </a:bodyPr>
          <a:lstStyle/>
          <a:p>
            <a:pPr>
              <a:buClrTx/>
              <a:buSzTx/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Scientists tell us we will be +5-6C with BAU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8" name="Picture 7" descr="Screen Shot 2017-07-13 at 4.51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95" y="0"/>
            <a:ext cx="8670471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1323" y="698267"/>
            <a:ext cx="62300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Globally: is this year hotter or colder than 20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C  average?</a:t>
            </a:r>
            <a:endParaRPr 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059419" y="1788187"/>
            <a:ext cx="542902" cy="1107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489686" y="151031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140599" y="1390075"/>
            <a:ext cx="542902" cy="1107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70865" y="1112203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198039" y="991963"/>
            <a:ext cx="542902" cy="1107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28301" y="71409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721026" y="628008"/>
            <a:ext cx="5052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+1C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1246301" y="205824"/>
            <a:ext cx="735602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459958" y="158777"/>
            <a:ext cx="673808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Scientists predict +5-6C by 2100 under BAU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807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841500" y="960392"/>
            <a:ext cx="5461000" cy="3339018"/>
            <a:chOff x="1841500" y="1613982"/>
            <a:chExt cx="5461000" cy="3339018"/>
          </a:xfrm>
        </p:grpSpPr>
        <p:pic>
          <p:nvPicPr>
            <p:cNvPr id="4" name="Picture 3" descr="Screen Shot 2016-09-18 at 8.15.3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1500" y="1905000"/>
              <a:ext cx="5461000" cy="3048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911233" y="1613982"/>
              <a:ext cx="184666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6" name="Picture 5" descr="Screen Shot 2016-09-18 at 8.18.2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436" y="627113"/>
            <a:ext cx="1041400" cy="7112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348883" y="690842"/>
            <a:ext cx="952452" cy="531131"/>
            <a:chOff x="2348883" y="1344432"/>
            <a:chExt cx="952452" cy="531131"/>
          </a:xfrm>
        </p:grpSpPr>
        <p:sp>
          <p:nvSpPr>
            <p:cNvPr id="7" name="TextBox 6"/>
            <p:cNvSpPr txBox="1"/>
            <p:nvPr/>
          </p:nvSpPr>
          <p:spPr>
            <a:xfrm>
              <a:off x="2348883" y="1344432"/>
              <a:ext cx="9524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-</a:t>
              </a:r>
            </a:p>
          </p:txBody>
        </p:sp>
        <p:pic>
          <p:nvPicPr>
            <p:cNvPr id="5" name="Picture 4" descr="Screen Shot 2016-09-18 at 8.17.20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9103" y="1507263"/>
              <a:ext cx="571500" cy="36830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5974929" y="739157"/>
            <a:ext cx="952452" cy="531131"/>
            <a:chOff x="2348883" y="1344432"/>
            <a:chExt cx="952452" cy="531131"/>
          </a:xfrm>
        </p:grpSpPr>
        <p:sp>
          <p:nvSpPr>
            <p:cNvPr id="10" name="TextBox 9"/>
            <p:cNvSpPr txBox="1"/>
            <p:nvPr/>
          </p:nvSpPr>
          <p:spPr>
            <a:xfrm>
              <a:off x="2348883" y="1344432"/>
              <a:ext cx="9524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+</a:t>
              </a:r>
              <a:endParaRPr lang="en-US" sz="2800" b="1" dirty="0"/>
            </a:p>
          </p:txBody>
        </p:sp>
        <p:pic>
          <p:nvPicPr>
            <p:cNvPr id="11" name="Picture 10" descr="Screen Shot 2016-09-18 at 8.17.20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9103" y="1507263"/>
              <a:ext cx="571500" cy="36830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5508411" y="1531258"/>
            <a:ext cx="2017822" cy="276815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 descr="Screen Shot 2016-09-18 at 8.12.02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0860"/>
            <a:ext cx="4164640" cy="22661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592458" y="6170690"/>
            <a:ext cx="2373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Credit: Randall Monroe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029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20" y="-47627"/>
            <a:ext cx="9218079" cy="7032627"/>
          </a:xfrm>
          <a:prstGeom prst="rect">
            <a:avLst/>
          </a:prstGeom>
          <a:solidFill>
            <a:srgbClr val="F8C028"/>
          </a:solidFill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∎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□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▪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buClrTx/>
              <a:buSzTx/>
              <a:buFont typeface="Montserrat"/>
              <a:buNone/>
            </a:pPr>
            <a:endParaRPr lang="en-US" sz="1600" b="0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429253" y="-42235"/>
            <a:ext cx="8245251" cy="25291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∎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□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▪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>
              <a:buClrTx/>
              <a:buSzTx/>
              <a:buFont typeface="Montserrat"/>
              <a:buNone/>
            </a:pPr>
            <a:endParaRPr lang="en-US" sz="4800" dirty="0"/>
          </a:p>
          <a:p>
            <a:pPr algn="ctr">
              <a:buClrTx/>
              <a:buSzTx/>
              <a:buFont typeface="Montserrat"/>
              <a:buNone/>
            </a:pPr>
            <a:r>
              <a:rPr lang="en-US" sz="4000" dirty="0" smtClean="0"/>
              <a:t>“The infrastructure we build over the next 3 years will determine the </a:t>
            </a:r>
            <a:r>
              <a:rPr lang="en-US" sz="4000" dirty="0" smtClean="0"/>
              <a:t>fate of </a:t>
            </a:r>
            <a:r>
              <a:rPr lang="en-US" sz="4000" dirty="0" smtClean="0"/>
              <a:t>humanity.”</a:t>
            </a:r>
            <a:endParaRPr lang="en-US" sz="4000" dirty="0"/>
          </a:p>
          <a:p>
            <a:pPr algn="ctr">
              <a:buClrTx/>
              <a:buSzTx/>
              <a:buFont typeface="Montserrat"/>
              <a:buNone/>
            </a:pPr>
            <a:endParaRPr lang="en-US" sz="4000" dirty="0" smtClean="0"/>
          </a:p>
          <a:p>
            <a:pPr algn="ctr">
              <a:buClrTx/>
              <a:buSzTx/>
              <a:buFont typeface="Montserrat"/>
              <a:buNone/>
            </a:pPr>
            <a:r>
              <a:rPr lang="en-US" sz="2000" i="1" dirty="0" smtClean="0"/>
              <a:t>--Christiana </a:t>
            </a:r>
            <a:r>
              <a:rPr lang="en-US" sz="2000" i="1" dirty="0" err="1" smtClean="0"/>
              <a:t>Figueres</a:t>
            </a:r>
            <a:endParaRPr lang="en-US" sz="2000" b="0" i="1" dirty="0" smtClean="0"/>
          </a:p>
          <a:p>
            <a:pPr algn="ctr">
              <a:buClrTx/>
              <a:buSzTx/>
              <a:buFont typeface="Montserrat"/>
              <a:buNone/>
            </a:pPr>
            <a:endParaRPr lang="en-US" sz="1600" b="0" dirty="0" smtClean="0"/>
          </a:p>
          <a:p>
            <a:pPr>
              <a:buClrTx/>
              <a:buSzTx/>
              <a:buFont typeface="Montserrat"/>
              <a:buNone/>
            </a:pPr>
            <a:endParaRPr lang="en-US" sz="1600" b="0" dirty="0"/>
          </a:p>
          <a:p>
            <a:pPr>
              <a:buClrTx/>
              <a:buSzTx/>
              <a:buFont typeface="Montserrat"/>
              <a:buNone/>
            </a:pPr>
            <a:endParaRPr lang="en-US" sz="1600" b="0" dirty="0" smtClean="0"/>
          </a:p>
          <a:p>
            <a:pPr>
              <a:buClrTx/>
              <a:buSzTx/>
              <a:buFont typeface="Montserrat"/>
              <a:buNone/>
            </a:pP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11401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1348" y="5757959"/>
            <a:ext cx="5975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https://www.youtube.com/watch?v=UcCD3lXYlTk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 descr="Screen Shot 2016-08-19 at 5.00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363" y="1150499"/>
            <a:ext cx="6043437" cy="456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13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20" y="-47627"/>
            <a:ext cx="9218079" cy="7032627"/>
          </a:xfrm>
          <a:prstGeom prst="rect">
            <a:avLst/>
          </a:prstGeom>
          <a:solidFill>
            <a:srgbClr val="F8C028"/>
          </a:solidFill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∎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□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▪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buClrTx/>
              <a:buSzTx/>
              <a:buFont typeface="Montserrat"/>
              <a:buNone/>
            </a:pPr>
            <a:endParaRPr lang="en-US" sz="1600" b="0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21" y="-1"/>
            <a:ext cx="9218078" cy="68580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∎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□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▪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>
              <a:buClrTx/>
              <a:buSzTx/>
              <a:buFont typeface="Montserrat"/>
              <a:buNone/>
            </a:pPr>
            <a:endParaRPr lang="en-US" sz="4800" dirty="0" smtClean="0"/>
          </a:p>
          <a:p>
            <a:pPr algn="ctr">
              <a:buClrTx/>
              <a:buSzTx/>
              <a:buFont typeface="Montserrat"/>
              <a:buNone/>
            </a:pPr>
            <a:endParaRPr lang="en-US" sz="4000" dirty="0" smtClean="0"/>
          </a:p>
          <a:p>
            <a:pPr algn="ctr">
              <a:buClrTx/>
              <a:buSzTx/>
              <a:buFont typeface="Montserrat"/>
              <a:buNone/>
            </a:pPr>
            <a:r>
              <a:rPr lang="en-US" sz="4000" dirty="0" smtClean="0"/>
              <a:t>“It’s irrelevant to my city”</a:t>
            </a:r>
          </a:p>
          <a:p>
            <a:pPr algn="ctr">
              <a:buClrTx/>
              <a:buSzTx/>
              <a:buFont typeface="Montserrat"/>
              <a:buNone/>
            </a:pPr>
            <a:endParaRPr lang="en-US" sz="4000" dirty="0"/>
          </a:p>
          <a:p>
            <a:pPr algn="ctr">
              <a:buClrTx/>
              <a:buSzTx/>
              <a:buFont typeface="Montserrat"/>
              <a:buNone/>
            </a:pPr>
            <a:r>
              <a:rPr lang="en-US" sz="4000" dirty="0" smtClean="0"/>
              <a:t>“It won’t happen in my city for decades.”</a:t>
            </a:r>
          </a:p>
          <a:p>
            <a:pPr algn="ctr">
              <a:buClrTx/>
              <a:buSzTx/>
              <a:buFont typeface="Montserrat"/>
              <a:buNone/>
            </a:pPr>
            <a:endParaRPr lang="en-US" sz="4000" dirty="0"/>
          </a:p>
          <a:p>
            <a:pPr algn="ctr">
              <a:buClrTx/>
              <a:buSzTx/>
              <a:buFont typeface="Montserrat"/>
              <a:buNone/>
            </a:pPr>
            <a:r>
              <a:rPr lang="en-US" sz="4000" dirty="0" smtClean="0"/>
              <a:t>“Pilots are happening in my city</a:t>
            </a:r>
          </a:p>
          <a:p>
            <a:pPr algn="ctr">
              <a:buClrTx/>
              <a:buSzTx/>
              <a:buFont typeface="Montserrat"/>
              <a:buNone/>
            </a:pPr>
            <a:r>
              <a:rPr lang="en-US" sz="4000" dirty="0" smtClean="0"/>
              <a:t> right now” </a:t>
            </a:r>
            <a:endParaRPr lang="en-US" sz="4000" dirty="0"/>
          </a:p>
          <a:p>
            <a:pPr algn="ctr">
              <a:buClrTx/>
              <a:buSzTx/>
              <a:buFont typeface="Montserrat"/>
              <a:buNone/>
            </a:pPr>
            <a:endParaRPr lang="en-US" sz="1600" b="0" dirty="0" smtClean="0"/>
          </a:p>
          <a:p>
            <a:pPr algn="ctr">
              <a:buClrTx/>
              <a:buSzTx/>
              <a:buFont typeface="Montserrat"/>
              <a:buNone/>
            </a:pPr>
            <a:endParaRPr lang="en-US" sz="1600" b="0" dirty="0" smtClean="0"/>
          </a:p>
          <a:p>
            <a:pPr>
              <a:buClrTx/>
              <a:buSzTx/>
              <a:buFont typeface="Montserrat"/>
              <a:buNone/>
            </a:pPr>
            <a:endParaRPr lang="en-US" sz="1600" b="0" dirty="0"/>
          </a:p>
          <a:p>
            <a:pPr>
              <a:buClrTx/>
              <a:buSzTx/>
              <a:buFont typeface="Montserrat"/>
              <a:buNone/>
            </a:pPr>
            <a:endParaRPr lang="en-US" sz="1600" b="0" dirty="0" smtClean="0"/>
          </a:p>
          <a:p>
            <a:pPr>
              <a:buClrTx/>
              <a:buSzTx/>
              <a:buFont typeface="Montserrat"/>
              <a:buNone/>
            </a:pP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3821680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-sky-clou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Placeholder 1"/>
          <p:cNvSpPr txBox="1">
            <a:spLocks/>
          </p:cNvSpPr>
          <p:nvPr/>
        </p:nvSpPr>
        <p:spPr>
          <a:xfrm>
            <a:off x="0" y="-142617"/>
            <a:ext cx="9218078" cy="35716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∎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□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▪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A2E"/>
              </a:buClr>
              <a:buSzPct val="100000"/>
              <a:buFont typeface="Montserrat"/>
              <a:buChar char="▫"/>
              <a:defRPr sz="3000" b="1" i="0" u="none" strike="noStrike" cap="none">
                <a:solidFill>
                  <a:srgbClr val="182A2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>
              <a:buClrTx/>
              <a:buSzTx/>
              <a:buFont typeface="Montserrat"/>
              <a:buNone/>
            </a:pPr>
            <a:endParaRPr lang="en-US" sz="4800" dirty="0" smtClean="0"/>
          </a:p>
          <a:p>
            <a:pPr algn="ctr">
              <a:buClrTx/>
              <a:buSzTx/>
              <a:buFont typeface="Montserrat"/>
              <a:buNone/>
            </a:pPr>
            <a:endParaRPr lang="en-US" sz="4000" dirty="0" smtClean="0"/>
          </a:p>
          <a:p>
            <a:pPr algn="ctr">
              <a:buClrTx/>
              <a:buSzTx/>
              <a:buFont typeface="Montserrat"/>
              <a:buNone/>
            </a:pPr>
            <a:r>
              <a:rPr lang="en-US" sz="4000" dirty="0" smtClean="0">
                <a:solidFill>
                  <a:srgbClr val="FFFFFF"/>
                </a:solidFill>
              </a:rPr>
              <a:t>We get to </a:t>
            </a:r>
          </a:p>
          <a:p>
            <a:pPr algn="ctr">
              <a:buClrTx/>
              <a:buSzTx/>
              <a:buFont typeface="Montserrat"/>
              <a:buNone/>
            </a:pPr>
            <a:r>
              <a:rPr lang="en-US" sz="4000" dirty="0" smtClean="0">
                <a:solidFill>
                  <a:srgbClr val="FFFFFF"/>
                </a:solidFill>
              </a:rPr>
              <a:t>AV HEAVEN</a:t>
            </a:r>
          </a:p>
          <a:p>
            <a:pPr algn="ctr">
              <a:buClrTx/>
              <a:buSzTx/>
              <a:buFont typeface="Montserrat"/>
              <a:buNone/>
            </a:pPr>
            <a:endParaRPr lang="en-US" sz="4000" dirty="0"/>
          </a:p>
          <a:p>
            <a:pPr algn="ctr">
              <a:buClrTx/>
              <a:buSzTx/>
              <a:buFont typeface="Montserrat"/>
              <a:buNone/>
            </a:pPr>
            <a:endParaRPr lang="en-US" sz="1600" b="0" dirty="0" smtClean="0"/>
          </a:p>
          <a:p>
            <a:pPr algn="ctr">
              <a:buClrTx/>
              <a:buSzTx/>
              <a:buFont typeface="Montserrat"/>
              <a:buNone/>
            </a:pPr>
            <a:endParaRPr lang="en-US" sz="4000" b="0" dirty="0" smtClean="0"/>
          </a:p>
          <a:p>
            <a:pPr>
              <a:buClrTx/>
              <a:buSzTx/>
              <a:buFont typeface="Montserrat"/>
              <a:buNone/>
            </a:pPr>
            <a:endParaRPr lang="en-US" sz="4000" b="0" dirty="0" smtClean="0"/>
          </a:p>
          <a:p>
            <a:pPr>
              <a:buClrTx/>
              <a:buSzTx/>
              <a:buFont typeface="Montserrat"/>
              <a:buNone/>
            </a:pPr>
            <a:endParaRPr lang="en-US" sz="4000" b="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155499" y="432562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993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45161</TotalTime>
  <Words>739</Words>
  <Application>Microsoft Macintosh PowerPoint</Application>
  <PresentationFormat>On-screen Show (4:3)</PresentationFormat>
  <Paragraphs>242</Paragraphs>
  <Slides>35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Chase</dc:creator>
  <cp:lastModifiedBy>Robin Chase</cp:lastModifiedBy>
  <cp:revision>192</cp:revision>
  <dcterms:created xsi:type="dcterms:W3CDTF">2016-05-23T18:00:03Z</dcterms:created>
  <dcterms:modified xsi:type="dcterms:W3CDTF">2017-10-05T22:49:13Z</dcterms:modified>
</cp:coreProperties>
</file>